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9" r:id="rId4"/>
    <p:sldId id="260" r:id="rId5"/>
    <p:sldId id="258" r:id="rId6"/>
    <p:sldId id="261" r:id="rId7"/>
    <p:sldId id="262" r:id="rId8"/>
    <p:sldId id="267" r:id="rId9"/>
    <p:sldId id="263" r:id="rId10"/>
    <p:sldId id="264" r:id="rId11"/>
    <p:sldId id="266" r:id="rId12"/>
    <p:sldId id="265" r:id="rId13"/>
    <p:sldId id="270" r:id="rId14"/>
    <p:sldId id="273" r:id="rId15"/>
    <p:sldId id="269" r:id="rId16"/>
    <p:sldId id="271" r:id="rId17"/>
    <p:sldId id="272" r:id="rId18"/>
    <p:sldId id="2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307"/>
    <p:restoredTop sz="74809"/>
  </p:normalViewPr>
  <p:slideViewPr>
    <p:cSldViewPr snapToGrid="0" snapToObjects="1">
      <p:cViewPr varScale="1">
        <p:scale>
          <a:sx n="56" d="100"/>
          <a:sy n="56" d="100"/>
        </p:scale>
        <p:origin x="200" y="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ACA620-C74F-804A-AE89-C32AB02FA453}" type="datetimeFigureOut">
              <a:rPr lang="en-US" smtClean="0"/>
              <a:t>2/26/19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3D66C9-B61E-DB4E-AB15-A1928443D0EA}" type="slidenum">
              <a:rPr lang="en-US" smtClean="0"/>
              <a:t>‹#›</a:t>
            </a:fld>
            <a:endParaRPr lang="en-US"/>
          </a:p>
        </p:txBody>
      </p:sp>
    </p:spTree>
    <p:extLst>
      <p:ext uri="{BB962C8B-B14F-4D97-AF65-F5344CB8AC3E}">
        <p14:creationId xmlns:p14="http://schemas.microsoft.com/office/powerpoint/2010/main" val="1887281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be talking today about a new method developed in the lab of Uri Alon from Weizmann Institute for inferring biological tasks or types in high-dimensional data. This is actually an old method that they adopted from engineering and economics to the context of biological systems.</a:t>
            </a:r>
          </a:p>
          <a:p>
            <a:r>
              <a:rPr lang="en-US" dirty="0"/>
              <a:t>This is basically a glorified cluster analysis, and more to the point, it is a biologically meaningful cluster analysis and that’s it’s greatest strength.</a:t>
            </a:r>
          </a:p>
        </p:txBody>
      </p:sp>
      <p:sp>
        <p:nvSpPr>
          <p:cNvPr id="4" name="Slide Number Placeholder 3"/>
          <p:cNvSpPr>
            <a:spLocks noGrp="1"/>
          </p:cNvSpPr>
          <p:nvPr>
            <p:ph type="sldNum" sz="quarter" idx="5"/>
          </p:nvPr>
        </p:nvSpPr>
        <p:spPr/>
        <p:txBody>
          <a:bodyPr/>
          <a:lstStyle/>
          <a:p>
            <a:fld id="{543D66C9-B61E-DB4E-AB15-A1928443D0EA}" type="slidenum">
              <a:rPr lang="en-US" smtClean="0"/>
              <a:t>1</a:t>
            </a:fld>
            <a:endParaRPr lang="en-US"/>
          </a:p>
        </p:txBody>
      </p:sp>
    </p:spTree>
    <p:extLst>
      <p:ext uri="{BB962C8B-B14F-4D97-AF65-F5344CB8AC3E}">
        <p14:creationId xmlns:p14="http://schemas.microsoft.com/office/powerpoint/2010/main" val="1492481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pipeline currently used by the Model-Ad group on the AMP-AD data</a:t>
            </a:r>
          </a:p>
        </p:txBody>
      </p:sp>
      <p:sp>
        <p:nvSpPr>
          <p:cNvPr id="4" name="Slide Number Placeholder 3"/>
          <p:cNvSpPr>
            <a:spLocks noGrp="1"/>
          </p:cNvSpPr>
          <p:nvPr>
            <p:ph type="sldNum" sz="quarter" idx="5"/>
          </p:nvPr>
        </p:nvSpPr>
        <p:spPr/>
        <p:txBody>
          <a:bodyPr/>
          <a:lstStyle/>
          <a:p>
            <a:fld id="{543D66C9-B61E-DB4E-AB15-A1928443D0EA}" type="slidenum">
              <a:rPr lang="en-US" smtClean="0"/>
              <a:t>10</a:t>
            </a:fld>
            <a:endParaRPr lang="en-US"/>
          </a:p>
        </p:txBody>
      </p:sp>
    </p:spTree>
    <p:extLst>
      <p:ext uri="{BB962C8B-B14F-4D97-AF65-F5344CB8AC3E}">
        <p14:creationId xmlns:p14="http://schemas.microsoft.com/office/powerpoint/2010/main" val="3007489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3D66C9-B61E-DB4E-AB15-A1928443D0EA}" type="slidenum">
              <a:rPr lang="en-US" smtClean="0"/>
              <a:t>11</a:t>
            </a:fld>
            <a:endParaRPr lang="en-US"/>
          </a:p>
        </p:txBody>
      </p:sp>
    </p:spTree>
    <p:extLst>
      <p:ext uri="{BB962C8B-B14F-4D97-AF65-F5344CB8AC3E}">
        <p14:creationId xmlns:p14="http://schemas.microsoft.com/office/powerpoint/2010/main" val="1571125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3D66C9-B61E-DB4E-AB15-A1928443D0EA}" type="slidenum">
              <a:rPr lang="en-US" smtClean="0"/>
              <a:t>12</a:t>
            </a:fld>
            <a:endParaRPr lang="en-US"/>
          </a:p>
        </p:txBody>
      </p:sp>
    </p:spTree>
    <p:extLst>
      <p:ext uri="{BB962C8B-B14F-4D97-AF65-F5344CB8AC3E}">
        <p14:creationId xmlns:p14="http://schemas.microsoft.com/office/powerpoint/2010/main" val="9078024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3D66C9-B61E-DB4E-AB15-A1928443D0EA}" type="slidenum">
              <a:rPr lang="en-US" smtClean="0"/>
              <a:t>13</a:t>
            </a:fld>
            <a:endParaRPr lang="en-US"/>
          </a:p>
        </p:txBody>
      </p:sp>
    </p:spTree>
    <p:extLst>
      <p:ext uri="{BB962C8B-B14F-4D97-AF65-F5344CB8AC3E}">
        <p14:creationId xmlns:p14="http://schemas.microsoft.com/office/powerpoint/2010/main" val="2209588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Illustrating why phenotypes off the front are outperformed by those on the front</a:t>
            </a:r>
          </a:p>
        </p:txBody>
      </p:sp>
      <p:sp>
        <p:nvSpPr>
          <p:cNvPr id="4" name="Slide Number Placeholder 3"/>
          <p:cNvSpPr>
            <a:spLocks noGrp="1"/>
          </p:cNvSpPr>
          <p:nvPr>
            <p:ph type="sldNum" sz="quarter" idx="5"/>
          </p:nvPr>
        </p:nvSpPr>
        <p:spPr/>
        <p:txBody>
          <a:bodyPr/>
          <a:lstStyle/>
          <a:p>
            <a:fld id="{543D66C9-B61E-DB4E-AB15-A1928443D0EA}" type="slidenum">
              <a:rPr lang="en-US" smtClean="0"/>
              <a:t>15</a:t>
            </a:fld>
            <a:endParaRPr lang="en-US"/>
          </a:p>
        </p:txBody>
      </p:sp>
    </p:spTree>
    <p:extLst>
      <p:ext uri="{BB962C8B-B14F-4D97-AF65-F5344CB8AC3E}">
        <p14:creationId xmlns:p14="http://schemas.microsoft.com/office/powerpoint/2010/main" val="33922741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point gets assigned to different clusters with cluster analysis but found at almost the same distance from the archetypes – error around finding position of archetypes is much smaller than assignment error</a:t>
            </a:r>
          </a:p>
        </p:txBody>
      </p:sp>
      <p:sp>
        <p:nvSpPr>
          <p:cNvPr id="4" name="Slide Number Placeholder 3"/>
          <p:cNvSpPr>
            <a:spLocks noGrp="1"/>
          </p:cNvSpPr>
          <p:nvPr>
            <p:ph type="sldNum" sz="quarter" idx="5"/>
          </p:nvPr>
        </p:nvSpPr>
        <p:spPr/>
        <p:txBody>
          <a:bodyPr/>
          <a:lstStyle/>
          <a:p>
            <a:fld id="{543D66C9-B61E-DB4E-AB15-A1928443D0EA}" type="slidenum">
              <a:rPr lang="en-US" smtClean="0"/>
              <a:t>16</a:t>
            </a:fld>
            <a:endParaRPr lang="en-US"/>
          </a:p>
        </p:txBody>
      </p:sp>
    </p:spTree>
    <p:extLst>
      <p:ext uri="{BB962C8B-B14F-4D97-AF65-F5344CB8AC3E}">
        <p14:creationId xmlns:p14="http://schemas.microsoft.com/office/powerpoint/2010/main" val="1329125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3D66C9-B61E-DB4E-AB15-A1928443D0EA}" type="slidenum">
              <a:rPr lang="en-US" smtClean="0"/>
              <a:t>18</a:t>
            </a:fld>
            <a:endParaRPr lang="en-US"/>
          </a:p>
        </p:txBody>
      </p:sp>
    </p:spTree>
    <p:extLst>
      <p:ext uri="{BB962C8B-B14F-4D97-AF65-F5344CB8AC3E}">
        <p14:creationId xmlns:p14="http://schemas.microsoft.com/office/powerpoint/2010/main" val="3434094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basic idea is that complex systems need to perform multiple tasks and no system can be optimized for all tasks at the same time, which leads to trade-offs, or compromises. </a:t>
            </a:r>
          </a:p>
          <a:p>
            <a:endParaRPr lang="en-US" dirty="0"/>
          </a:p>
          <a:p>
            <a:r>
              <a:rPr lang="en-US" dirty="0"/>
              <a:t>So if we think about eco-morphology: we have here herbivores that are optimized to eating plants and </a:t>
            </a:r>
            <a:r>
              <a:rPr lang="en-US" dirty="0" err="1"/>
              <a:t>faunivores</a:t>
            </a:r>
            <a:r>
              <a:rPr lang="en-US" dirty="0"/>
              <a:t> that eat only other animals. Every phenotype along this line represents a compromise that is best suited to a specific combination of diets along this spectrum. </a:t>
            </a:r>
          </a:p>
          <a:p>
            <a:r>
              <a:rPr lang="en-US" dirty="0"/>
              <a:t>Thinking about gene expression data, different types of cells have different gene expression profiles that allow each of them to be best at performing a different combination of tasks.</a:t>
            </a:r>
          </a:p>
          <a:p>
            <a:endParaRPr lang="en-US" dirty="0"/>
          </a:p>
          <a:p>
            <a:r>
              <a:rPr lang="en-US" dirty="0"/>
              <a:t>The basic problem here as we all know very well is to identify these types from clusters in a continuous high-dimensional space and determine the effective number of dimensions. This is usually approached with PCA or k-means clustering etc., all of which have their pros and cons, but their main disadvantage is that they are biologically-blind. The logic behind them is purely mathematical, they don't take into account the biological function and evolutionary history of these data points</a:t>
            </a:r>
          </a:p>
        </p:txBody>
      </p:sp>
      <p:sp>
        <p:nvSpPr>
          <p:cNvPr id="4" name="Slide Number Placeholder 3"/>
          <p:cNvSpPr>
            <a:spLocks noGrp="1"/>
          </p:cNvSpPr>
          <p:nvPr>
            <p:ph type="sldNum" sz="quarter" idx="5"/>
          </p:nvPr>
        </p:nvSpPr>
        <p:spPr/>
        <p:txBody>
          <a:bodyPr/>
          <a:lstStyle/>
          <a:p>
            <a:fld id="{543D66C9-B61E-DB4E-AB15-A1928443D0EA}" type="slidenum">
              <a:rPr lang="en-US" smtClean="0"/>
              <a:t>2</a:t>
            </a:fld>
            <a:endParaRPr lang="en-US"/>
          </a:p>
        </p:txBody>
      </p:sp>
    </p:spTree>
    <p:extLst>
      <p:ext uri="{BB962C8B-B14F-4D97-AF65-F5344CB8AC3E}">
        <p14:creationId xmlns:p14="http://schemas.microsoft.com/office/powerpoint/2010/main" val="539015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think about it from a biological perspective the problem of finding</a:t>
            </a:r>
            <a:r>
              <a:rPr lang="he-IL" dirty="0"/>
              <a:t> </a:t>
            </a:r>
            <a:r>
              <a:rPr lang="en-US" dirty="0"/>
              <a:t>the effective number of dimensions of such systems can be thought of as finding the number of tasks that need to be performed by the system and the range of phenotypes that reflect the best compromise for performing those tasks. Thinking about it in such terms leads Alon et al to apply the Pareto front concept/algorithm adopt from engineering and economics in order to find this set of task and cluster the samples based on their ability to perform each of those tasks.</a:t>
            </a:r>
          </a:p>
        </p:txBody>
      </p:sp>
      <p:sp>
        <p:nvSpPr>
          <p:cNvPr id="4" name="Slide Number Placeholder 3"/>
          <p:cNvSpPr>
            <a:spLocks noGrp="1"/>
          </p:cNvSpPr>
          <p:nvPr>
            <p:ph type="sldNum" sz="quarter" idx="5"/>
          </p:nvPr>
        </p:nvSpPr>
        <p:spPr/>
        <p:txBody>
          <a:bodyPr/>
          <a:lstStyle/>
          <a:p>
            <a:fld id="{543D66C9-B61E-DB4E-AB15-A1928443D0EA}" type="slidenum">
              <a:rPr lang="en-US" smtClean="0"/>
              <a:t>3</a:t>
            </a:fld>
            <a:endParaRPr lang="en-US"/>
          </a:p>
        </p:txBody>
      </p:sp>
    </p:spTree>
    <p:extLst>
      <p:ext uri="{BB962C8B-B14F-4D97-AF65-F5344CB8AC3E}">
        <p14:creationId xmlns:p14="http://schemas.microsoft.com/office/powerpoint/2010/main" val="2107223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why is this algorithm more biologically-meaningful? Because it based on the fitness function being a linear combination of the ability of each phenotype to perform each task.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f tells us how much each task is weighted based on how important it is for a particular niche, so the ability to break down cellulose will be weighted as zero for a carnivore but will be heavily weighted for a herbivore.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results in what is called the Pareto front, which is the set of best compromises. Niches are points along this front, and moving along this front leads to an improvement in some tasks on the expense of the others. Phenotypes that fall off this front are by definition outperformed by those on the front and therefore get eliminated by selection.</a:t>
            </a:r>
          </a:p>
          <a:p>
            <a:endParaRPr lang="en-US" dirty="0"/>
          </a:p>
        </p:txBody>
      </p:sp>
      <p:sp>
        <p:nvSpPr>
          <p:cNvPr id="4" name="Slide Number Placeholder 3"/>
          <p:cNvSpPr>
            <a:spLocks noGrp="1"/>
          </p:cNvSpPr>
          <p:nvPr>
            <p:ph type="sldNum" sz="quarter" idx="5"/>
          </p:nvPr>
        </p:nvSpPr>
        <p:spPr/>
        <p:txBody>
          <a:bodyPr/>
          <a:lstStyle/>
          <a:p>
            <a:fld id="{543D66C9-B61E-DB4E-AB15-A1928443D0EA}" type="slidenum">
              <a:rPr lang="en-US" smtClean="0"/>
              <a:t>4</a:t>
            </a:fld>
            <a:endParaRPr lang="en-US"/>
          </a:p>
        </p:txBody>
      </p:sp>
    </p:spTree>
    <p:extLst>
      <p:ext uri="{BB962C8B-B14F-4D97-AF65-F5344CB8AC3E}">
        <p14:creationId xmlns:p14="http://schemas.microsoft.com/office/powerpoint/2010/main" val="11343331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assumptions that go into this model are:</a:t>
            </a:r>
          </a:p>
          <a:p>
            <a:pPr marL="285750" indent="-285750">
              <a:buFont typeface="Arial" panose="020B0604020202020204" pitchFamily="34" charset="0"/>
              <a:buChar char="•"/>
            </a:pPr>
            <a:r>
              <a:rPr lang="en-US" dirty="0"/>
              <a:t>For each task there is a single phenotype that maximizes performance for that task, called the archetype (a pure herbivore is an archetype)</a:t>
            </a:r>
          </a:p>
          <a:p>
            <a:pPr marL="285750" indent="-285750">
              <a:buFont typeface="Arial" panose="020B0604020202020204" pitchFamily="34" charset="0"/>
              <a:buChar char="•"/>
            </a:pPr>
            <a:r>
              <a:rPr lang="en-US" dirty="0"/>
              <a:t>Phenotypes closer to the archetype perform that task – breaking cellulose for example - better than those further away</a:t>
            </a:r>
          </a:p>
          <a:p>
            <a:pPr marL="285750" indent="-285750">
              <a:buFont typeface="Arial" panose="020B0604020202020204" pitchFamily="34" charset="0"/>
              <a:buChar char="•"/>
            </a:pPr>
            <a:r>
              <a:rPr lang="en-US" dirty="0"/>
              <a:t>All performance functions decay with the same norm from their maxima – so a distance of one unit between each pair of phenotypes and each phenotype to each archetype has the same biological meaning throughout the space.</a:t>
            </a:r>
          </a:p>
          <a:p>
            <a:pPr marL="285750" indent="-2857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543D66C9-B61E-DB4E-AB15-A1928443D0EA}" type="slidenum">
              <a:rPr lang="en-US" smtClean="0"/>
              <a:t>5</a:t>
            </a:fld>
            <a:endParaRPr lang="en-US"/>
          </a:p>
        </p:txBody>
      </p:sp>
    </p:spTree>
    <p:extLst>
      <p:ext uri="{BB962C8B-B14F-4D97-AF65-F5344CB8AC3E}">
        <p14:creationId xmlns:p14="http://schemas.microsoft.com/office/powerpoint/2010/main" val="15806199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an example from their paper:</a:t>
            </a:r>
          </a:p>
          <a:p>
            <a:r>
              <a:rPr lang="en-US" dirty="0"/>
              <a:t>They analyze single-cell expression data from human colon crypt cells, and calculated the variance explained by the best-fit polytopes that encompass the data, starting with 2 archetypes, basically a line, and adding one vertex at a time. They find that the first bend in this curve yields 4 vertices, so a tetrahedron, explaining 45% of the variance. The classical PCA scree plot also shows 4 significant dimensions, where the first 3 explain 95% of the variance and the forth doesn’t really add much, so effectively 3 dimensions as predicted. And the data distribution in these 3 dimensions actually does look a bit like a tetrahedron.</a:t>
            </a:r>
          </a:p>
        </p:txBody>
      </p:sp>
      <p:sp>
        <p:nvSpPr>
          <p:cNvPr id="4" name="Slide Number Placeholder 3"/>
          <p:cNvSpPr>
            <a:spLocks noGrp="1"/>
          </p:cNvSpPr>
          <p:nvPr>
            <p:ph type="sldNum" sz="quarter" idx="5"/>
          </p:nvPr>
        </p:nvSpPr>
        <p:spPr/>
        <p:txBody>
          <a:bodyPr/>
          <a:lstStyle/>
          <a:p>
            <a:fld id="{543D66C9-B61E-DB4E-AB15-A1928443D0EA}" type="slidenum">
              <a:rPr lang="en-US" smtClean="0"/>
              <a:t>6</a:t>
            </a:fld>
            <a:endParaRPr lang="en-US"/>
          </a:p>
        </p:txBody>
      </p:sp>
    </p:spTree>
    <p:extLst>
      <p:ext uri="{BB962C8B-B14F-4D97-AF65-F5344CB8AC3E}">
        <p14:creationId xmlns:p14="http://schemas.microsoft.com/office/powerpoint/2010/main" val="17038425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expression profiles of points closest to each of the vertices we can infer the biological function of each archetype, and we can see here that it does match the expectation based on the cell types that we know exist in this example</a:t>
            </a:r>
          </a:p>
        </p:txBody>
      </p:sp>
      <p:sp>
        <p:nvSpPr>
          <p:cNvPr id="4" name="Slide Number Placeholder 3"/>
          <p:cNvSpPr>
            <a:spLocks noGrp="1"/>
          </p:cNvSpPr>
          <p:nvPr>
            <p:ph type="sldNum" sz="quarter" idx="5"/>
          </p:nvPr>
        </p:nvSpPr>
        <p:spPr/>
        <p:txBody>
          <a:bodyPr/>
          <a:lstStyle/>
          <a:p>
            <a:fld id="{543D66C9-B61E-DB4E-AB15-A1928443D0EA}" type="slidenum">
              <a:rPr lang="en-US" smtClean="0"/>
              <a:t>7</a:t>
            </a:fld>
            <a:endParaRPr lang="en-US"/>
          </a:p>
        </p:txBody>
      </p:sp>
    </p:spTree>
    <p:extLst>
      <p:ext uri="{BB962C8B-B14F-4D97-AF65-F5344CB8AC3E}">
        <p14:creationId xmlns:p14="http://schemas.microsoft.com/office/powerpoint/2010/main" val="39008229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inferred the cell type based on its expression profile and the distance of that profile from each architype and then validated it using a specific marker (Axin2) , and we can see here the clusters they got. </a:t>
            </a:r>
          </a:p>
          <a:p>
            <a:r>
              <a:rPr lang="en-US" dirty="0"/>
              <a:t>Then they redo the analysis focusing on each cell type separately and found that these three types are homogenous – they don’t fall on a polygon – so basically these happy cells do not suffer any conflicts. Progenitor cells on the other hand, stem cells, do fall into another tetrahedron in themselves which is expected based on their being stem cells in various stages of differentiation.</a:t>
            </a:r>
          </a:p>
        </p:txBody>
      </p:sp>
      <p:sp>
        <p:nvSpPr>
          <p:cNvPr id="4" name="Slide Number Placeholder 3"/>
          <p:cNvSpPr>
            <a:spLocks noGrp="1"/>
          </p:cNvSpPr>
          <p:nvPr>
            <p:ph type="sldNum" sz="quarter" idx="5"/>
          </p:nvPr>
        </p:nvSpPr>
        <p:spPr/>
        <p:txBody>
          <a:bodyPr/>
          <a:lstStyle/>
          <a:p>
            <a:fld id="{543D66C9-B61E-DB4E-AB15-A1928443D0EA}" type="slidenum">
              <a:rPr lang="en-US" smtClean="0"/>
              <a:t>8</a:t>
            </a:fld>
            <a:endParaRPr lang="en-US"/>
          </a:p>
        </p:txBody>
      </p:sp>
    </p:spTree>
    <p:extLst>
      <p:ext uri="{BB962C8B-B14F-4D97-AF65-F5344CB8AC3E}">
        <p14:creationId xmlns:p14="http://schemas.microsoft.com/office/powerpoint/2010/main" val="955573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analyzed several datasets from different biological contexts in a series of papers.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summarize the important points that they found: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and foremost: The orientation of the archetypes does not generally align with the first PC, implying that the biological meaning of the archetypes is distinct from that carried by the PCA components. This further supports the importance of using biologically-meaningful methods for reducing dimensionality and finding clusters.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Hyperspectral </a:t>
            </a:r>
            <a:r>
              <a:rPr lang="en-US" dirty="0" err="1"/>
              <a:t>unmixing</a:t>
            </a:r>
            <a:r>
              <a:rPr lang="en-US" dirty="0"/>
              <a:t> algorithms for determining the position of the archetypes. And the elbow in the explained variance function to identify the number of dimensions. 5 different algorithms are implemented in their </a:t>
            </a:r>
            <a:r>
              <a:rPr lang="en-US" dirty="0" err="1"/>
              <a:t>Matlab</a:t>
            </a:r>
            <a:r>
              <a:rPr lang="en-US" dirty="0"/>
              <a:t> package.</a:t>
            </a:r>
          </a:p>
          <a:p>
            <a:endParaRPr lang="en-US" dirty="0"/>
          </a:p>
          <a:p>
            <a:r>
              <a:rPr lang="en-US" dirty="0"/>
              <a:t>Less sensitive to sampling error</a:t>
            </a:r>
          </a:p>
          <a:p>
            <a:r>
              <a:rPr lang="en-US" dirty="0"/>
              <a:t>Avoids the problem of determining cluster boundaries that are usually fuzzy</a:t>
            </a:r>
          </a:p>
          <a:p>
            <a:endParaRPr lang="en-US" dirty="0"/>
          </a:p>
          <a:p>
            <a:r>
              <a:rPr lang="en-US" dirty="0"/>
              <a:t>Calculates the </a:t>
            </a:r>
            <a:r>
              <a:rPr lang="en-US" dirty="0" err="1"/>
              <a:t>clumpiness</a:t>
            </a:r>
            <a:r>
              <a:rPr lang="en-US" dirty="0"/>
              <a:t> of the data by the ratio of local density of the data to that expected for a uniform distribution of points (shuffled data) [</a:t>
            </a:r>
            <a:r>
              <a:rPr lang="en-US" dirty="0" err="1"/>
              <a:t>Korem</a:t>
            </a:r>
            <a:r>
              <a:rPr lang="en-US" dirty="0"/>
              <a:t> et al]</a:t>
            </a:r>
          </a:p>
          <a:p>
            <a:r>
              <a:rPr lang="en-US" dirty="0"/>
              <a:t>Reducing dimensionality with PCA beforehand is not necessary </a:t>
            </a:r>
          </a:p>
          <a:p>
            <a:r>
              <a:rPr lang="en-US" dirty="0"/>
              <a:t>Small sets of genes (traits) with small but biologically-relevant effect will be lost</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43D66C9-B61E-DB4E-AB15-A1928443D0EA}" type="slidenum">
              <a:rPr lang="en-US" smtClean="0"/>
              <a:t>9</a:t>
            </a:fld>
            <a:endParaRPr lang="en-US"/>
          </a:p>
        </p:txBody>
      </p:sp>
    </p:spTree>
    <p:extLst>
      <p:ext uri="{BB962C8B-B14F-4D97-AF65-F5344CB8AC3E}">
        <p14:creationId xmlns:p14="http://schemas.microsoft.com/office/powerpoint/2010/main" val="251611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F48CA-3B92-664E-8C9B-1A5D42B1A1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FE23B40-0C90-8744-A7B6-5098AF2834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E80A55-1A4F-A047-ACD4-DD96BE03E77C}"/>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5" name="Footer Placeholder 4">
            <a:extLst>
              <a:ext uri="{FF2B5EF4-FFF2-40B4-BE49-F238E27FC236}">
                <a16:creationId xmlns:a16="http://schemas.microsoft.com/office/drawing/2014/main" id="{B037FF67-4F77-3E48-859B-5D4983183E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5D3B02-9DC3-8142-B81E-C7ACA05B0BC3}"/>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1285806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34464-93A6-764D-8099-C2CAD54758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3C6658-352D-894A-B346-34BC33E5AF6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B4D2E4-7E4A-8D43-89ED-E6F5E5CBAD0C}"/>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5" name="Footer Placeholder 4">
            <a:extLst>
              <a:ext uri="{FF2B5EF4-FFF2-40B4-BE49-F238E27FC236}">
                <a16:creationId xmlns:a16="http://schemas.microsoft.com/office/drawing/2014/main" id="{33EC5592-2CCD-AC47-89A6-EC3B4AA5CC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78227D-D60B-EC45-BD89-7036B71288EC}"/>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151288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128367-4C07-A646-9DFB-51E907D24A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5D73EF-761D-E243-9089-293E0B0BB72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268233-77CD-B849-83AC-334970FC927F}"/>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5" name="Footer Placeholder 4">
            <a:extLst>
              <a:ext uri="{FF2B5EF4-FFF2-40B4-BE49-F238E27FC236}">
                <a16:creationId xmlns:a16="http://schemas.microsoft.com/office/drawing/2014/main" id="{C765F217-E0E3-244A-8ABD-BF582A38BE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482FD7-64B0-3D45-A79B-6DF4B221684D}"/>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3944328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A3450-22DF-464C-87D8-FA969275CC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FACA66-2A28-F948-9019-1362FF0F36C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103366-3967-E343-B491-9953CA1FE52A}"/>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5" name="Footer Placeholder 4">
            <a:extLst>
              <a:ext uri="{FF2B5EF4-FFF2-40B4-BE49-F238E27FC236}">
                <a16:creationId xmlns:a16="http://schemas.microsoft.com/office/drawing/2014/main" id="{938037ED-AEDB-4B48-B623-FC8F6B5352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663C9D-A8AC-CB4E-9632-C5068FFF968E}"/>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3208126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93B1A-48F7-3241-A296-A320041DDDD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1F751D-68E0-204B-BB0E-5673D3B9A6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74EE4F4-FC3A-5C49-A1F1-AD4FBFF21F28}"/>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5" name="Footer Placeholder 4">
            <a:extLst>
              <a:ext uri="{FF2B5EF4-FFF2-40B4-BE49-F238E27FC236}">
                <a16:creationId xmlns:a16="http://schemas.microsoft.com/office/drawing/2014/main" id="{58A5BF99-E3C9-C84B-81F8-5D10F3A571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C36BEE-D24D-6D44-AF47-92A443FD942D}"/>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3135826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00809-63BB-3D45-9912-99DBBEAEEA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A871AA-D355-944C-AF9B-F6B853775DE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BB18F3-C3A1-5347-AB54-62900A7CF17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AC73E6-F9FE-4F4E-9C87-81587937A527}"/>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6" name="Footer Placeholder 5">
            <a:extLst>
              <a:ext uri="{FF2B5EF4-FFF2-40B4-BE49-F238E27FC236}">
                <a16:creationId xmlns:a16="http://schemas.microsoft.com/office/drawing/2014/main" id="{E9471221-116A-7844-BF72-4851B4EA32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5D7BC4-4E9B-FF4C-8970-E3C3667D048F}"/>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2624997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9DB2D-CA19-2C45-9321-E168D217E5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5ADBF1-13F8-6B40-A315-8BD2D8DE2B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6E8C518-9088-FC4C-A00F-795EA26CFED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577CB0-6401-2D42-A30E-6CD43E6449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940509C-52BD-7E4B-96FD-1EB14FAD00C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7501C2-348E-884C-84AD-51A597845FE9}"/>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8" name="Footer Placeholder 7">
            <a:extLst>
              <a:ext uri="{FF2B5EF4-FFF2-40B4-BE49-F238E27FC236}">
                <a16:creationId xmlns:a16="http://schemas.microsoft.com/office/drawing/2014/main" id="{73B24AA7-3F97-D740-B0F7-D5AB26F3A72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21DB68C-E656-7B45-B778-EF338F70EF0D}"/>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813347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27FB1-39DA-214B-BA2C-8E9FC2F6C3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08A864B-7FA0-0B42-83C2-866A6AA398C1}"/>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4" name="Footer Placeholder 3">
            <a:extLst>
              <a:ext uri="{FF2B5EF4-FFF2-40B4-BE49-F238E27FC236}">
                <a16:creationId xmlns:a16="http://schemas.microsoft.com/office/drawing/2014/main" id="{8A923ADC-3720-E74F-85F4-EC95517A0F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F50678-EAF5-C442-8FA8-754F06DD7DD8}"/>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4021848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46A21E-64AE-4F4B-9653-2B4FF01C1F4E}"/>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3" name="Footer Placeholder 2">
            <a:extLst>
              <a:ext uri="{FF2B5EF4-FFF2-40B4-BE49-F238E27FC236}">
                <a16:creationId xmlns:a16="http://schemas.microsoft.com/office/drawing/2014/main" id="{F42B1218-C0CA-E240-AE2E-AEE9BDDFEAC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42B79E7-8AB9-274E-B4D1-6015EEEDAF8B}"/>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2118328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DAFF0-C823-8A49-8B96-9B50EF1FE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AFA392-93CD-E94C-8F80-16A1E5A43D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7A3F57E-249B-9A4A-AADF-1692BA256B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DDD5854-AB24-6041-8187-9EBE95FBE8AD}"/>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6" name="Footer Placeholder 5">
            <a:extLst>
              <a:ext uri="{FF2B5EF4-FFF2-40B4-BE49-F238E27FC236}">
                <a16:creationId xmlns:a16="http://schemas.microsoft.com/office/drawing/2014/main" id="{308D401B-3F43-0448-959C-4726EA5148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D0BC04-7988-F24E-87DF-C2AD49768FFC}"/>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371626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E26C9-7658-E44D-8EAB-D61518858D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496CE57-C798-FC46-9C12-51ABA5F801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38ACB96-A2B4-4147-8E6E-E730EB7EBE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794B957-A794-6A47-AB60-445B48147843}"/>
              </a:ext>
            </a:extLst>
          </p:cNvPr>
          <p:cNvSpPr>
            <a:spLocks noGrp="1"/>
          </p:cNvSpPr>
          <p:nvPr>
            <p:ph type="dt" sz="half" idx="10"/>
          </p:nvPr>
        </p:nvSpPr>
        <p:spPr/>
        <p:txBody>
          <a:bodyPr/>
          <a:lstStyle/>
          <a:p>
            <a:fld id="{F14A6735-FC31-894C-A8B3-A300B1B0582D}" type="datetimeFigureOut">
              <a:rPr lang="en-US" smtClean="0"/>
              <a:t>2/26/19</a:t>
            </a:fld>
            <a:endParaRPr lang="en-US"/>
          </a:p>
        </p:txBody>
      </p:sp>
      <p:sp>
        <p:nvSpPr>
          <p:cNvPr id="6" name="Footer Placeholder 5">
            <a:extLst>
              <a:ext uri="{FF2B5EF4-FFF2-40B4-BE49-F238E27FC236}">
                <a16:creationId xmlns:a16="http://schemas.microsoft.com/office/drawing/2014/main" id="{D2EC3B47-4D63-6041-9E86-6D6DF661E3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9B755-A265-8844-B2B3-05980C596379}"/>
              </a:ext>
            </a:extLst>
          </p:cNvPr>
          <p:cNvSpPr>
            <a:spLocks noGrp="1"/>
          </p:cNvSpPr>
          <p:nvPr>
            <p:ph type="sldNum" sz="quarter" idx="12"/>
          </p:nvPr>
        </p:nvSpPr>
        <p:spPr/>
        <p:txBody>
          <a:bodyPr/>
          <a:lstStyle/>
          <a:p>
            <a:fld id="{E0FA14BD-3F7F-5A46-B77C-0CE2E8D3257B}" type="slidenum">
              <a:rPr lang="en-US" smtClean="0"/>
              <a:t>‹#›</a:t>
            </a:fld>
            <a:endParaRPr lang="en-US"/>
          </a:p>
        </p:txBody>
      </p:sp>
    </p:spTree>
    <p:extLst>
      <p:ext uri="{BB962C8B-B14F-4D97-AF65-F5344CB8AC3E}">
        <p14:creationId xmlns:p14="http://schemas.microsoft.com/office/powerpoint/2010/main" val="1010514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A16B79-9203-F54F-AC89-E6DD784C75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AABE2F2-C24C-0B40-8E6D-C6DB579AB7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35D82E-2509-DC45-84BB-22810AE7A5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4A6735-FC31-894C-A8B3-A300B1B0582D}" type="datetimeFigureOut">
              <a:rPr lang="en-US" smtClean="0"/>
              <a:t>2/26/19</a:t>
            </a:fld>
            <a:endParaRPr lang="en-US"/>
          </a:p>
        </p:txBody>
      </p:sp>
      <p:sp>
        <p:nvSpPr>
          <p:cNvPr id="5" name="Footer Placeholder 4">
            <a:extLst>
              <a:ext uri="{FF2B5EF4-FFF2-40B4-BE49-F238E27FC236}">
                <a16:creationId xmlns:a16="http://schemas.microsoft.com/office/drawing/2014/main" id="{F29FF8CB-DF13-BA4D-8673-DBC0CE1144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DD6F87-2D17-F04B-8C22-C9B4F8F493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A14BD-3F7F-5A46-B77C-0CE2E8D3257B}" type="slidenum">
              <a:rPr lang="en-US" smtClean="0"/>
              <a:t>‹#›</a:t>
            </a:fld>
            <a:endParaRPr lang="en-US"/>
          </a:p>
        </p:txBody>
      </p:sp>
    </p:spTree>
    <p:extLst>
      <p:ext uri="{BB962C8B-B14F-4D97-AF65-F5344CB8AC3E}">
        <p14:creationId xmlns:p14="http://schemas.microsoft.com/office/powerpoint/2010/main" val="10696882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F358D-9108-E64F-B3C7-5372903200D5}"/>
              </a:ext>
            </a:extLst>
          </p:cNvPr>
          <p:cNvSpPr>
            <a:spLocks noGrp="1"/>
          </p:cNvSpPr>
          <p:nvPr>
            <p:ph type="ctrTitle"/>
          </p:nvPr>
        </p:nvSpPr>
        <p:spPr>
          <a:xfrm>
            <a:off x="2720614" y="1281729"/>
            <a:ext cx="6110844" cy="1220091"/>
          </a:xfrm>
        </p:spPr>
        <p:txBody>
          <a:bodyPr>
            <a:normAutofit/>
          </a:bodyPr>
          <a:lstStyle/>
          <a:p>
            <a:r>
              <a:rPr lang="en-US" sz="3600" dirty="0"/>
              <a:t>Inferring biological tasks (types) in high-dimensional data</a:t>
            </a:r>
          </a:p>
        </p:txBody>
      </p:sp>
      <p:sp>
        <p:nvSpPr>
          <p:cNvPr id="3" name="Subtitle 2">
            <a:extLst>
              <a:ext uri="{FF2B5EF4-FFF2-40B4-BE49-F238E27FC236}">
                <a16:creationId xmlns:a16="http://schemas.microsoft.com/office/drawing/2014/main" id="{DF57BF85-9176-9C4E-86B4-162EB8F2248D}"/>
              </a:ext>
            </a:extLst>
          </p:cNvPr>
          <p:cNvSpPr>
            <a:spLocks noGrp="1"/>
          </p:cNvSpPr>
          <p:nvPr>
            <p:ph type="subTitle" idx="1"/>
          </p:nvPr>
        </p:nvSpPr>
        <p:spPr>
          <a:xfrm>
            <a:off x="1422548" y="3067179"/>
            <a:ext cx="9144000" cy="969963"/>
          </a:xfrm>
        </p:spPr>
        <p:txBody>
          <a:bodyPr>
            <a:noAutofit/>
          </a:bodyPr>
          <a:lstStyle/>
          <a:p>
            <a:r>
              <a:rPr lang="en-US" sz="2800" dirty="0">
                <a:solidFill>
                  <a:schemeClr val="accent1">
                    <a:lumMod val="75000"/>
                  </a:schemeClr>
                </a:solidFill>
              </a:rPr>
              <a:t>A new method from the lab of Uri Alon</a:t>
            </a:r>
          </a:p>
          <a:p>
            <a:r>
              <a:rPr lang="en-US" sz="2800" dirty="0">
                <a:solidFill>
                  <a:schemeClr val="accent1">
                    <a:lumMod val="75000"/>
                  </a:schemeClr>
                </a:solidFill>
              </a:rPr>
              <a:t>Weizmann Institute, Israel</a:t>
            </a:r>
          </a:p>
        </p:txBody>
      </p:sp>
      <p:sp>
        <p:nvSpPr>
          <p:cNvPr id="4" name="TextBox 3">
            <a:extLst>
              <a:ext uri="{FF2B5EF4-FFF2-40B4-BE49-F238E27FC236}">
                <a16:creationId xmlns:a16="http://schemas.microsoft.com/office/drawing/2014/main" id="{1DBD2A0E-E390-3B41-A8D3-5C55FCA81E7D}"/>
              </a:ext>
            </a:extLst>
          </p:cNvPr>
          <p:cNvSpPr txBox="1"/>
          <p:nvPr/>
        </p:nvSpPr>
        <p:spPr>
          <a:xfrm>
            <a:off x="1778627" y="4772182"/>
            <a:ext cx="7811939" cy="646331"/>
          </a:xfrm>
          <a:prstGeom prst="rect">
            <a:avLst/>
          </a:prstGeom>
          <a:noFill/>
        </p:spPr>
        <p:txBody>
          <a:bodyPr wrap="square" rtlCol="0">
            <a:spAutoFit/>
          </a:bodyPr>
          <a:lstStyle/>
          <a:p>
            <a:r>
              <a:rPr lang="en-US" sz="3600" dirty="0">
                <a:solidFill>
                  <a:srgbClr val="FF0000"/>
                </a:solidFill>
              </a:rPr>
              <a:t>Spoiler alert</a:t>
            </a:r>
            <a:r>
              <a:rPr lang="en-US" sz="3600" dirty="0"/>
              <a:t>: A glorified cluster analysis</a:t>
            </a:r>
          </a:p>
        </p:txBody>
      </p:sp>
      <p:grpSp>
        <p:nvGrpSpPr>
          <p:cNvPr id="8" name="Group 7">
            <a:extLst>
              <a:ext uri="{FF2B5EF4-FFF2-40B4-BE49-F238E27FC236}">
                <a16:creationId xmlns:a16="http://schemas.microsoft.com/office/drawing/2014/main" id="{3908980D-EAFD-0842-A8EB-CD883FC51727}"/>
              </a:ext>
            </a:extLst>
          </p:cNvPr>
          <p:cNvGrpSpPr/>
          <p:nvPr/>
        </p:nvGrpSpPr>
        <p:grpSpPr>
          <a:xfrm>
            <a:off x="3257805" y="4329934"/>
            <a:ext cx="3544817" cy="965468"/>
            <a:chOff x="3257805" y="4329934"/>
            <a:chExt cx="3544817" cy="965468"/>
          </a:xfrm>
        </p:grpSpPr>
        <p:sp>
          <p:nvSpPr>
            <p:cNvPr id="7" name="TextBox 6">
              <a:extLst>
                <a:ext uri="{FF2B5EF4-FFF2-40B4-BE49-F238E27FC236}">
                  <a16:creationId xmlns:a16="http://schemas.microsoft.com/office/drawing/2014/main" id="{A161B1B9-9BAE-B24D-9F12-361A8BEA1902}"/>
                </a:ext>
              </a:extLst>
            </p:cNvPr>
            <p:cNvSpPr txBox="1"/>
            <p:nvPr/>
          </p:nvSpPr>
          <p:spPr>
            <a:xfrm>
              <a:off x="3257805" y="4329934"/>
              <a:ext cx="3544817" cy="523220"/>
            </a:xfrm>
            <a:prstGeom prst="rect">
              <a:avLst/>
            </a:prstGeom>
            <a:noFill/>
          </p:spPr>
          <p:txBody>
            <a:bodyPr wrap="none" rtlCol="0">
              <a:spAutoFit/>
            </a:bodyPr>
            <a:lstStyle/>
            <a:p>
              <a:r>
                <a:rPr lang="en-US" sz="2800" dirty="0"/>
                <a:t>Biologically meaningful</a:t>
              </a:r>
            </a:p>
          </p:txBody>
        </p:sp>
        <p:cxnSp>
          <p:nvCxnSpPr>
            <p:cNvPr id="6" name="Straight Connector 5">
              <a:extLst>
                <a:ext uri="{FF2B5EF4-FFF2-40B4-BE49-F238E27FC236}">
                  <a16:creationId xmlns:a16="http://schemas.microsoft.com/office/drawing/2014/main" id="{0454DCCE-5B93-2643-980E-DB37EE009F4F}"/>
                </a:ext>
              </a:extLst>
            </p:cNvPr>
            <p:cNvCxnSpPr/>
            <p:nvPr/>
          </p:nvCxnSpPr>
          <p:spPr>
            <a:xfrm>
              <a:off x="4651523" y="4938214"/>
              <a:ext cx="1343025" cy="357188"/>
            </a:xfrm>
            <a:prstGeom prst="line">
              <a:avLst/>
            </a:prstGeom>
            <a:ln w="4762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08173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67C4CB5-4A2D-4F49-9BA8-6953D71D80AB}"/>
              </a:ext>
            </a:extLst>
          </p:cNvPr>
          <p:cNvPicPr>
            <a:picLocks noChangeAspect="1"/>
          </p:cNvPicPr>
          <p:nvPr/>
        </p:nvPicPr>
        <p:blipFill>
          <a:blip r:embed="rId3"/>
          <a:stretch>
            <a:fillRect/>
          </a:stretch>
        </p:blipFill>
        <p:spPr>
          <a:xfrm>
            <a:off x="2001519" y="3088927"/>
            <a:ext cx="6146800" cy="3238500"/>
          </a:xfrm>
          <a:prstGeom prst="rect">
            <a:avLst/>
          </a:prstGeom>
        </p:spPr>
      </p:pic>
      <p:sp>
        <p:nvSpPr>
          <p:cNvPr id="2" name="Right Brace 1">
            <a:extLst>
              <a:ext uri="{FF2B5EF4-FFF2-40B4-BE49-F238E27FC236}">
                <a16:creationId xmlns:a16="http://schemas.microsoft.com/office/drawing/2014/main" id="{6ACEB376-D38F-064B-8673-5F93DA8F9ABE}"/>
              </a:ext>
            </a:extLst>
          </p:cNvPr>
          <p:cNvSpPr/>
          <p:nvPr/>
        </p:nvSpPr>
        <p:spPr>
          <a:xfrm rot="16200000">
            <a:off x="4860739" y="945700"/>
            <a:ext cx="428361" cy="3877056"/>
          </a:xfrm>
          <a:prstGeom prst="rightBrace">
            <a:avLst>
              <a:gd name="adj1" fmla="val 8333"/>
              <a:gd name="adj2" fmla="val 53301"/>
            </a:avLst>
          </a:prstGeom>
          <a:ln w="412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Right Arrow 2">
            <a:extLst>
              <a:ext uri="{FF2B5EF4-FFF2-40B4-BE49-F238E27FC236}">
                <a16:creationId xmlns:a16="http://schemas.microsoft.com/office/drawing/2014/main" id="{BC5E8920-B37A-9D45-958B-CA631FCB8576}"/>
              </a:ext>
            </a:extLst>
          </p:cNvPr>
          <p:cNvSpPr/>
          <p:nvPr/>
        </p:nvSpPr>
        <p:spPr>
          <a:xfrm>
            <a:off x="8887967" y="1335024"/>
            <a:ext cx="365761" cy="2743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CE6FD35-8079-1647-B071-E7B3CDD75359}"/>
              </a:ext>
            </a:extLst>
          </p:cNvPr>
          <p:cNvSpPr txBox="1"/>
          <p:nvPr/>
        </p:nvSpPr>
        <p:spPr>
          <a:xfrm>
            <a:off x="274320" y="6035040"/>
            <a:ext cx="3408305" cy="584775"/>
          </a:xfrm>
          <a:prstGeom prst="rect">
            <a:avLst/>
          </a:prstGeom>
          <a:noFill/>
        </p:spPr>
        <p:txBody>
          <a:bodyPr wrap="none" rtlCol="0">
            <a:spAutoFit/>
          </a:bodyPr>
          <a:lstStyle/>
          <a:p>
            <a:r>
              <a:rPr lang="en-US" sz="3200" dirty="0"/>
              <a:t>Model-AD pipeline </a:t>
            </a:r>
          </a:p>
        </p:txBody>
      </p:sp>
      <p:pic>
        <p:nvPicPr>
          <p:cNvPr id="6" name="Picture 5">
            <a:extLst>
              <a:ext uri="{FF2B5EF4-FFF2-40B4-BE49-F238E27FC236}">
                <a16:creationId xmlns:a16="http://schemas.microsoft.com/office/drawing/2014/main" id="{B5ECFF37-9C5E-0446-846C-0076448572C9}"/>
              </a:ext>
            </a:extLst>
          </p:cNvPr>
          <p:cNvPicPr>
            <a:picLocks noChangeAspect="1"/>
          </p:cNvPicPr>
          <p:nvPr/>
        </p:nvPicPr>
        <p:blipFill>
          <a:blip r:embed="rId4"/>
          <a:stretch>
            <a:fillRect/>
          </a:stretch>
        </p:blipFill>
        <p:spPr>
          <a:xfrm>
            <a:off x="274319" y="193917"/>
            <a:ext cx="8631935" cy="2758659"/>
          </a:xfrm>
          <a:prstGeom prst="rect">
            <a:avLst/>
          </a:prstGeom>
        </p:spPr>
      </p:pic>
      <p:pic>
        <p:nvPicPr>
          <p:cNvPr id="7" name="Picture 6">
            <a:extLst>
              <a:ext uri="{FF2B5EF4-FFF2-40B4-BE49-F238E27FC236}">
                <a16:creationId xmlns:a16="http://schemas.microsoft.com/office/drawing/2014/main" id="{C2D95723-77E6-5242-851B-B57206EEF692}"/>
              </a:ext>
            </a:extLst>
          </p:cNvPr>
          <p:cNvPicPr>
            <a:picLocks noChangeAspect="1"/>
          </p:cNvPicPr>
          <p:nvPr/>
        </p:nvPicPr>
        <p:blipFill>
          <a:blip r:embed="rId5"/>
          <a:stretch>
            <a:fillRect/>
          </a:stretch>
        </p:blipFill>
        <p:spPr>
          <a:xfrm>
            <a:off x="9345168" y="643001"/>
            <a:ext cx="2762781" cy="1429766"/>
          </a:xfrm>
          <a:prstGeom prst="rect">
            <a:avLst/>
          </a:prstGeom>
        </p:spPr>
      </p:pic>
    </p:spTree>
    <p:extLst>
      <p:ext uri="{BB962C8B-B14F-4D97-AF65-F5344CB8AC3E}">
        <p14:creationId xmlns:p14="http://schemas.microsoft.com/office/powerpoint/2010/main" val="1472494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75D402-2B8F-A848-8950-91581DC40710}"/>
              </a:ext>
            </a:extLst>
          </p:cNvPr>
          <p:cNvPicPr>
            <a:picLocks noChangeAspect="1"/>
          </p:cNvPicPr>
          <p:nvPr/>
        </p:nvPicPr>
        <p:blipFill>
          <a:blip r:embed="rId3"/>
          <a:stretch>
            <a:fillRect/>
          </a:stretch>
        </p:blipFill>
        <p:spPr>
          <a:xfrm>
            <a:off x="187960" y="109806"/>
            <a:ext cx="11979479" cy="2743200"/>
          </a:xfrm>
          <a:prstGeom prst="rect">
            <a:avLst/>
          </a:prstGeom>
        </p:spPr>
      </p:pic>
      <p:sp>
        <p:nvSpPr>
          <p:cNvPr id="3" name="TextBox 2">
            <a:extLst>
              <a:ext uri="{FF2B5EF4-FFF2-40B4-BE49-F238E27FC236}">
                <a16:creationId xmlns:a16="http://schemas.microsoft.com/office/drawing/2014/main" id="{0E9F217B-7A24-3F42-A0B4-A996CC807449}"/>
              </a:ext>
            </a:extLst>
          </p:cNvPr>
          <p:cNvSpPr txBox="1"/>
          <p:nvPr/>
        </p:nvSpPr>
        <p:spPr>
          <a:xfrm>
            <a:off x="2976060" y="551945"/>
            <a:ext cx="711477" cy="369332"/>
          </a:xfrm>
          <a:prstGeom prst="rect">
            <a:avLst/>
          </a:prstGeom>
          <a:noFill/>
        </p:spPr>
        <p:txBody>
          <a:bodyPr wrap="none" rtlCol="0">
            <a:spAutoFit/>
          </a:bodyPr>
          <a:lstStyle/>
          <a:p>
            <a:r>
              <a:rPr lang="en-US" dirty="0"/>
              <a:t>Mayo</a:t>
            </a:r>
          </a:p>
        </p:txBody>
      </p:sp>
      <p:sp>
        <p:nvSpPr>
          <p:cNvPr id="4" name="TextBox 3">
            <a:extLst>
              <a:ext uri="{FF2B5EF4-FFF2-40B4-BE49-F238E27FC236}">
                <a16:creationId xmlns:a16="http://schemas.microsoft.com/office/drawing/2014/main" id="{76EAE0F1-0D8E-464B-8EE0-3AE46915B77C}"/>
              </a:ext>
            </a:extLst>
          </p:cNvPr>
          <p:cNvSpPr txBox="1"/>
          <p:nvPr/>
        </p:nvSpPr>
        <p:spPr>
          <a:xfrm>
            <a:off x="6802240" y="551945"/>
            <a:ext cx="737702" cy="369332"/>
          </a:xfrm>
          <a:prstGeom prst="rect">
            <a:avLst/>
          </a:prstGeom>
          <a:noFill/>
        </p:spPr>
        <p:txBody>
          <a:bodyPr wrap="none" rtlCol="0">
            <a:spAutoFit/>
          </a:bodyPr>
          <a:lstStyle/>
          <a:p>
            <a:r>
              <a:rPr lang="en-US" dirty="0"/>
              <a:t>MSBB</a:t>
            </a:r>
          </a:p>
        </p:txBody>
      </p:sp>
      <p:sp>
        <p:nvSpPr>
          <p:cNvPr id="5" name="TextBox 4">
            <a:extLst>
              <a:ext uri="{FF2B5EF4-FFF2-40B4-BE49-F238E27FC236}">
                <a16:creationId xmlns:a16="http://schemas.microsoft.com/office/drawing/2014/main" id="{6CF9BB18-7848-784C-A5FB-81F375584E57}"/>
              </a:ext>
            </a:extLst>
          </p:cNvPr>
          <p:cNvSpPr txBox="1"/>
          <p:nvPr/>
        </p:nvSpPr>
        <p:spPr>
          <a:xfrm>
            <a:off x="10492882" y="541448"/>
            <a:ext cx="1014380" cy="369332"/>
          </a:xfrm>
          <a:prstGeom prst="rect">
            <a:avLst/>
          </a:prstGeom>
          <a:noFill/>
        </p:spPr>
        <p:txBody>
          <a:bodyPr wrap="none" rtlCol="0">
            <a:spAutoFit/>
          </a:bodyPr>
          <a:lstStyle/>
          <a:p>
            <a:r>
              <a:rPr lang="en-US" dirty="0"/>
              <a:t>ROSMAP</a:t>
            </a:r>
          </a:p>
        </p:txBody>
      </p:sp>
      <p:pic>
        <p:nvPicPr>
          <p:cNvPr id="7" name="Picture 6">
            <a:extLst>
              <a:ext uri="{FF2B5EF4-FFF2-40B4-BE49-F238E27FC236}">
                <a16:creationId xmlns:a16="http://schemas.microsoft.com/office/drawing/2014/main" id="{7893E711-5E02-9C45-A292-1123C5A4F1A5}"/>
              </a:ext>
            </a:extLst>
          </p:cNvPr>
          <p:cNvPicPr>
            <a:picLocks noChangeAspect="1"/>
          </p:cNvPicPr>
          <p:nvPr/>
        </p:nvPicPr>
        <p:blipFill>
          <a:blip r:embed="rId4"/>
          <a:stretch>
            <a:fillRect/>
          </a:stretch>
        </p:blipFill>
        <p:spPr>
          <a:xfrm>
            <a:off x="640569" y="2853006"/>
            <a:ext cx="8721143" cy="3621797"/>
          </a:xfrm>
          <a:prstGeom prst="rect">
            <a:avLst/>
          </a:prstGeom>
        </p:spPr>
      </p:pic>
    </p:spTree>
    <p:extLst>
      <p:ext uri="{BB962C8B-B14F-4D97-AF65-F5344CB8AC3E}">
        <p14:creationId xmlns:p14="http://schemas.microsoft.com/office/powerpoint/2010/main" val="1543068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1CC3D7-55EC-8046-910E-1B2DB5613666}"/>
              </a:ext>
            </a:extLst>
          </p:cNvPr>
          <p:cNvSpPr txBox="1"/>
          <p:nvPr/>
        </p:nvSpPr>
        <p:spPr>
          <a:xfrm>
            <a:off x="8778453" y="185197"/>
            <a:ext cx="1645707" cy="369332"/>
          </a:xfrm>
          <a:prstGeom prst="rect">
            <a:avLst/>
          </a:prstGeom>
          <a:noFill/>
        </p:spPr>
        <p:txBody>
          <a:bodyPr wrap="none" rtlCol="0">
            <a:spAutoFit/>
          </a:bodyPr>
          <a:lstStyle/>
          <a:p>
            <a:r>
              <a:rPr lang="en-US" dirty="0"/>
              <a:t>ROSMAP GWAS</a:t>
            </a:r>
          </a:p>
        </p:txBody>
      </p:sp>
      <p:pic>
        <p:nvPicPr>
          <p:cNvPr id="4" name="Picture 3">
            <a:extLst>
              <a:ext uri="{FF2B5EF4-FFF2-40B4-BE49-F238E27FC236}">
                <a16:creationId xmlns:a16="http://schemas.microsoft.com/office/drawing/2014/main" id="{76254523-2BC2-7749-99C5-AA579E0C6A86}"/>
              </a:ext>
            </a:extLst>
          </p:cNvPr>
          <p:cNvPicPr>
            <a:picLocks noChangeAspect="1"/>
          </p:cNvPicPr>
          <p:nvPr/>
        </p:nvPicPr>
        <p:blipFill>
          <a:blip r:embed="rId3"/>
          <a:stretch>
            <a:fillRect/>
          </a:stretch>
        </p:blipFill>
        <p:spPr>
          <a:xfrm>
            <a:off x="1694179" y="369862"/>
            <a:ext cx="8749675" cy="6213818"/>
          </a:xfrm>
          <a:prstGeom prst="rect">
            <a:avLst/>
          </a:prstGeom>
        </p:spPr>
      </p:pic>
    </p:spTree>
    <p:extLst>
      <p:ext uri="{BB962C8B-B14F-4D97-AF65-F5344CB8AC3E}">
        <p14:creationId xmlns:p14="http://schemas.microsoft.com/office/powerpoint/2010/main" val="1523830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9653E8E-C362-3B4C-8B6B-42E4AB3C527A}"/>
              </a:ext>
            </a:extLst>
          </p:cNvPr>
          <p:cNvSpPr txBox="1"/>
          <p:nvPr/>
        </p:nvSpPr>
        <p:spPr>
          <a:xfrm>
            <a:off x="993914" y="1013792"/>
            <a:ext cx="10338792" cy="2970685"/>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3200" dirty="0"/>
              <a:t>Find archetypes of AD patients with Pareto method</a:t>
            </a:r>
          </a:p>
          <a:p>
            <a:pPr marL="285750" indent="-285750">
              <a:lnSpc>
                <a:spcPct val="150000"/>
              </a:lnSpc>
              <a:buFont typeface="Arial" panose="020B0604020202020204" pitchFamily="34" charset="0"/>
              <a:buChar char="•"/>
            </a:pPr>
            <a:r>
              <a:rPr lang="en-US" sz="3200" dirty="0"/>
              <a:t>Extract “typical” gene expression profile for each archetype</a:t>
            </a:r>
          </a:p>
          <a:p>
            <a:pPr marL="285750" indent="-285750">
              <a:lnSpc>
                <a:spcPct val="150000"/>
              </a:lnSpc>
              <a:buFont typeface="Arial" panose="020B0604020202020204" pitchFamily="34" charset="0"/>
              <a:buChar char="•"/>
            </a:pPr>
            <a:r>
              <a:rPr lang="en-US" sz="3200" dirty="0"/>
              <a:t>Recover gene modules from typical profiles</a:t>
            </a:r>
          </a:p>
          <a:p>
            <a:pPr marL="285750" indent="-285750">
              <a:lnSpc>
                <a:spcPct val="150000"/>
              </a:lnSpc>
              <a:buFont typeface="Arial" panose="020B0604020202020204" pitchFamily="34" charset="0"/>
              <a:buChar char="•"/>
            </a:pPr>
            <a:r>
              <a:rPr lang="en-US" sz="3200" dirty="0"/>
              <a:t>Map distance from archetypes on WGS </a:t>
            </a:r>
          </a:p>
        </p:txBody>
      </p:sp>
    </p:spTree>
    <p:extLst>
      <p:ext uri="{BB962C8B-B14F-4D97-AF65-F5344CB8AC3E}">
        <p14:creationId xmlns:p14="http://schemas.microsoft.com/office/powerpoint/2010/main" val="3872805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7B5708-720A-8B45-A800-65A7B7F8D9E5}"/>
              </a:ext>
            </a:extLst>
          </p:cNvPr>
          <p:cNvSpPr/>
          <p:nvPr/>
        </p:nvSpPr>
        <p:spPr>
          <a:xfrm>
            <a:off x="441960" y="814889"/>
            <a:ext cx="11033760" cy="4985980"/>
          </a:xfrm>
          <a:prstGeom prst="rect">
            <a:avLst/>
          </a:prstGeom>
        </p:spPr>
        <p:txBody>
          <a:bodyPr wrap="square">
            <a:spAutoFit/>
          </a:bodyPr>
          <a:lstStyle/>
          <a:p>
            <a:pPr marL="304800" indent="-304800">
              <a:spcBef>
                <a:spcPts val="600"/>
              </a:spcBef>
              <a:spcAft>
                <a:spcPts val="600"/>
              </a:spcAft>
            </a:pPr>
            <a:r>
              <a:rPr lang="en-US" sz="2400" dirty="0"/>
              <a:t>Hart, Y., </a:t>
            </a:r>
            <a:r>
              <a:rPr lang="en-US" sz="2400" dirty="0" err="1"/>
              <a:t>Sheftel</a:t>
            </a:r>
            <a:r>
              <a:rPr lang="en-US" sz="2400" dirty="0"/>
              <a:t>, H., </a:t>
            </a:r>
            <a:r>
              <a:rPr lang="en-US" sz="2400" dirty="0" err="1"/>
              <a:t>Hausser</a:t>
            </a:r>
            <a:r>
              <a:rPr lang="en-US" sz="2400" dirty="0"/>
              <a:t>, J., </a:t>
            </a:r>
            <a:r>
              <a:rPr lang="en-US" sz="2400" dirty="0" err="1"/>
              <a:t>Szekely</a:t>
            </a:r>
            <a:r>
              <a:rPr lang="en-US" sz="2400" dirty="0"/>
              <a:t>, P., Ben-Moshe, N. B., </a:t>
            </a:r>
            <a:r>
              <a:rPr lang="en-US" sz="2400" dirty="0" err="1"/>
              <a:t>Korem</a:t>
            </a:r>
            <a:r>
              <a:rPr lang="en-US" sz="2400" dirty="0"/>
              <a:t>, Y., … Alon, U. (2015). Inferring biological tasks using Pareto analysis of high-dimensional data. </a:t>
            </a:r>
            <a:r>
              <a:rPr lang="en-US" sz="2400" i="1" dirty="0"/>
              <a:t>Nature Methods</a:t>
            </a:r>
            <a:r>
              <a:rPr lang="en-US" sz="2400" dirty="0"/>
              <a:t>, </a:t>
            </a:r>
            <a:r>
              <a:rPr lang="en-US" sz="2400" i="1" dirty="0"/>
              <a:t>12</a:t>
            </a:r>
            <a:r>
              <a:rPr lang="en-US" sz="2400" dirty="0"/>
              <a:t>(3), 233–235. https://</a:t>
            </a:r>
            <a:r>
              <a:rPr lang="en-US" sz="2400" dirty="0" err="1"/>
              <a:t>doi.org</a:t>
            </a:r>
            <a:r>
              <a:rPr lang="en-US" sz="2400" dirty="0"/>
              <a:t>/10.1038/nmeth.3254</a:t>
            </a:r>
          </a:p>
          <a:p>
            <a:pPr marL="304800" indent="-304800">
              <a:spcBef>
                <a:spcPts val="600"/>
              </a:spcBef>
              <a:spcAft>
                <a:spcPts val="600"/>
              </a:spcAft>
            </a:pPr>
            <a:r>
              <a:rPr lang="en-US" sz="2400" dirty="0" err="1"/>
              <a:t>Shoval</a:t>
            </a:r>
            <a:r>
              <a:rPr lang="en-US" sz="2400" dirty="0"/>
              <a:t>, O., </a:t>
            </a:r>
            <a:r>
              <a:rPr lang="en-US" sz="2400" dirty="0" err="1"/>
              <a:t>Sheftel</a:t>
            </a:r>
            <a:r>
              <a:rPr lang="en-US" sz="2400" dirty="0"/>
              <a:t>, H., Shinar, G., Hart, Y., </a:t>
            </a:r>
            <a:r>
              <a:rPr lang="en-US" sz="2400" dirty="0" err="1"/>
              <a:t>Ramote</a:t>
            </a:r>
            <a:r>
              <a:rPr lang="en-US" sz="2400" dirty="0"/>
              <a:t>, O., Mayo, A., … Alon, U. (2012). Evolutionary Trade-Offs, Pareto Optimality, and the Geometry of Phenotype Space. </a:t>
            </a:r>
            <a:r>
              <a:rPr lang="en-US" sz="2400" i="1" dirty="0"/>
              <a:t>Science</a:t>
            </a:r>
            <a:r>
              <a:rPr lang="en-US" sz="2400" dirty="0"/>
              <a:t>, </a:t>
            </a:r>
            <a:r>
              <a:rPr lang="en-US" sz="2400" i="1" dirty="0"/>
              <a:t>336</a:t>
            </a:r>
            <a:r>
              <a:rPr lang="en-US" sz="2400" dirty="0"/>
              <a:t>(6085), 1157 LP-1160. https://</a:t>
            </a:r>
            <a:r>
              <a:rPr lang="en-US" sz="2400" dirty="0" err="1"/>
              <a:t>doi.org</a:t>
            </a:r>
            <a:r>
              <a:rPr lang="en-US" sz="2400" dirty="0"/>
              <a:t>/10.1126/science.1217405</a:t>
            </a:r>
          </a:p>
          <a:p>
            <a:pPr marL="304800" indent="-304800">
              <a:spcBef>
                <a:spcPts val="600"/>
              </a:spcBef>
              <a:spcAft>
                <a:spcPts val="600"/>
              </a:spcAft>
            </a:pPr>
            <a:r>
              <a:rPr lang="en-US" sz="2400" dirty="0" err="1"/>
              <a:t>Korem</a:t>
            </a:r>
            <a:r>
              <a:rPr lang="en-US" sz="2400" dirty="0"/>
              <a:t>, Y., </a:t>
            </a:r>
            <a:r>
              <a:rPr lang="en-US" sz="2400" dirty="0" err="1"/>
              <a:t>Szekely</a:t>
            </a:r>
            <a:r>
              <a:rPr lang="en-US" sz="2400" dirty="0"/>
              <a:t>, P., Hart, Y., </a:t>
            </a:r>
            <a:r>
              <a:rPr lang="en-US" sz="2400" dirty="0" err="1"/>
              <a:t>Sheftel</a:t>
            </a:r>
            <a:r>
              <a:rPr lang="en-US" sz="2400" dirty="0"/>
              <a:t>, H., </a:t>
            </a:r>
            <a:r>
              <a:rPr lang="en-US" sz="2400" dirty="0" err="1"/>
              <a:t>Hausser</a:t>
            </a:r>
            <a:r>
              <a:rPr lang="en-US" sz="2400" dirty="0"/>
              <a:t>, J., Mayo, A., … Alon, U. (2015). Geometry of the Gene Expression Space of Individual Cells. </a:t>
            </a:r>
            <a:r>
              <a:rPr lang="en-US" sz="2400" i="1" dirty="0"/>
              <a:t>PLOS Computational Biology</a:t>
            </a:r>
            <a:r>
              <a:rPr lang="en-US" sz="2400" dirty="0"/>
              <a:t>, </a:t>
            </a:r>
            <a:r>
              <a:rPr lang="en-US" sz="2400" i="1" dirty="0"/>
              <a:t>11</a:t>
            </a:r>
            <a:r>
              <a:rPr lang="en-US" sz="2400" dirty="0"/>
              <a:t>(7), e1004224. https://</a:t>
            </a:r>
            <a:r>
              <a:rPr lang="en-US" sz="2400" dirty="0" err="1"/>
              <a:t>doi.org</a:t>
            </a:r>
            <a:r>
              <a:rPr lang="en-US" sz="2400" dirty="0"/>
              <a:t>/10.1371/journal.pcbi.1004224</a:t>
            </a:r>
          </a:p>
          <a:p>
            <a:pPr marL="304800" indent="-304800">
              <a:spcBef>
                <a:spcPts val="600"/>
              </a:spcBef>
              <a:spcAft>
                <a:spcPts val="600"/>
              </a:spcAft>
            </a:pPr>
            <a:r>
              <a:rPr lang="en-US" sz="2400" dirty="0" err="1"/>
              <a:t>Sheftel</a:t>
            </a:r>
            <a:r>
              <a:rPr lang="en-US" sz="2400" dirty="0"/>
              <a:t>, H., </a:t>
            </a:r>
            <a:r>
              <a:rPr lang="en-US" sz="2400" dirty="0" err="1"/>
              <a:t>Shoval</a:t>
            </a:r>
            <a:r>
              <a:rPr lang="en-US" sz="2400" dirty="0"/>
              <a:t>, O., Mayo, A., &amp; Alon, U. (2013). The geometry of the Pareto front in biological phenotype space. </a:t>
            </a:r>
            <a:r>
              <a:rPr lang="en-US" sz="2400" i="1" dirty="0"/>
              <a:t>Ecology and Evolution</a:t>
            </a:r>
            <a:r>
              <a:rPr lang="en-US" sz="2400" dirty="0"/>
              <a:t>, </a:t>
            </a:r>
            <a:r>
              <a:rPr lang="en-US" sz="2400" i="1" dirty="0"/>
              <a:t>3</a:t>
            </a:r>
            <a:r>
              <a:rPr lang="en-US" sz="2400" dirty="0"/>
              <a:t>(6), 1471–1483. https://</a:t>
            </a:r>
            <a:r>
              <a:rPr lang="en-US" sz="2400" dirty="0" err="1"/>
              <a:t>doi.org</a:t>
            </a:r>
            <a:r>
              <a:rPr lang="en-US" sz="2400" dirty="0"/>
              <a:t>/10.1002/ece3.528</a:t>
            </a:r>
            <a:endParaRPr lang="en-US" sz="2400" dirty="0">
              <a:effectLst/>
            </a:endParaRPr>
          </a:p>
        </p:txBody>
      </p:sp>
    </p:spTree>
    <p:extLst>
      <p:ext uri="{BB962C8B-B14F-4D97-AF65-F5344CB8AC3E}">
        <p14:creationId xmlns:p14="http://schemas.microsoft.com/office/powerpoint/2010/main" val="3089802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2A13D0-36CD-E74A-8358-D2CFA7192685}"/>
              </a:ext>
            </a:extLst>
          </p:cNvPr>
          <p:cNvPicPr>
            <a:picLocks noChangeAspect="1"/>
          </p:cNvPicPr>
          <p:nvPr/>
        </p:nvPicPr>
        <p:blipFill>
          <a:blip r:embed="rId3"/>
          <a:stretch>
            <a:fillRect/>
          </a:stretch>
        </p:blipFill>
        <p:spPr>
          <a:xfrm>
            <a:off x="2514600" y="0"/>
            <a:ext cx="5783580" cy="6688836"/>
          </a:xfrm>
          <a:prstGeom prst="rect">
            <a:avLst/>
          </a:prstGeom>
        </p:spPr>
      </p:pic>
    </p:spTree>
    <p:extLst>
      <p:ext uri="{BB962C8B-B14F-4D97-AF65-F5344CB8AC3E}">
        <p14:creationId xmlns:p14="http://schemas.microsoft.com/office/powerpoint/2010/main" val="331125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C462F8D-917C-7E47-BC62-9B7D8B7AD445}"/>
              </a:ext>
            </a:extLst>
          </p:cNvPr>
          <p:cNvPicPr>
            <a:picLocks noChangeAspect="1"/>
          </p:cNvPicPr>
          <p:nvPr/>
        </p:nvPicPr>
        <p:blipFill rotWithShape="1">
          <a:blip r:embed="rId3"/>
          <a:srcRect t="1926" b="26279"/>
          <a:stretch/>
        </p:blipFill>
        <p:spPr>
          <a:xfrm>
            <a:off x="3026229" y="0"/>
            <a:ext cx="6686841" cy="6657122"/>
          </a:xfrm>
          <a:prstGeom prst="rect">
            <a:avLst/>
          </a:prstGeom>
        </p:spPr>
      </p:pic>
    </p:spTree>
    <p:extLst>
      <p:ext uri="{BB962C8B-B14F-4D97-AF65-F5344CB8AC3E}">
        <p14:creationId xmlns:p14="http://schemas.microsoft.com/office/powerpoint/2010/main" val="1622862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7A4F4AD-0081-C84E-A36F-18F4CD8D3A15}"/>
              </a:ext>
            </a:extLst>
          </p:cNvPr>
          <p:cNvPicPr>
            <a:picLocks noChangeAspect="1"/>
          </p:cNvPicPr>
          <p:nvPr/>
        </p:nvPicPr>
        <p:blipFill>
          <a:blip r:embed="rId2"/>
          <a:stretch>
            <a:fillRect/>
          </a:stretch>
        </p:blipFill>
        <p:spPr>
          <a:xfrm>
            <a:off x="539750" y="314779"/>
            <a:ext cx="6845300" cy="6184900"/>
          </a:xfrm>
          <a:prstGeom prst="rect">
            <a:avLst/>
          </a:prstGeom>
        </p:spPr>
      </p:pic>
      <p:pic>
        <p:nvPicPr>
          <p:cNvPr id="7" name="Picture 6">
            <a:extLst>
              <a:ext uri="{FF2B5EF4-FFF2-40B4-BE49-F238E27FC236}">
                <a16:creationId xmlns:a16="http://schemas.microsoft.com/office/drawing/2014/main" id="{D4FF332C-9D5F-214A-9E6D-F38C6AA2B702}"/>
              </a:ext>
            </a:extLst>
          </p:cNvPr>
          <p:cNvPicPr>
            <a:picLocks noChangeAspect="1"/>
          </p:cNvPicPr>
          <p:nvPr/>
        </p:nvPicPr>
        <p:blipFill>
          <a:blip r:embed="rId3"/>
          <a:stretch>
            <a:fillRect/>
          </a:stretch>
        </p:blipFill>
        <p:spPr>
          <a:xfrm>
            <a:off x="7200900" y="918028"/>
            <a:ext cx="4998212" cy="3501572"/>
          </a:xfrm>
          <a:prstGeom prst="rect">
            <a:avLst/>
          </a:prstGeom>
        </p:spPr>
      </p:pic>
    </p:spTree>
    <p:extLst>
      <p:ext uri="{BB962C8B-B14F-4D97-AF65-F5344CB8AC3E}">
        <p14:creationId xmlns:p14="http://schemas.microsoft.com/office/powerpoint/2010/main" val="23396855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246C40-D221-D546-B769-C507F45B2625}"/>
              </a:ext>
            </a:extLst>
          </p:cNvPr>
          <p:cNvPicPr>
            <a:picLocks noChangeAspect="1"/>
          </p:cNvPicPr>
          <p:nvPr/>
        </p:nvPicPr>
        <p:blipFill>
          <a:blip r:embed="rId3"/>
          <a:stretch>
            <a:fillRect/>
          </a:stretch>
        </p:blipFill>
        <p:spPr>
          <a:xfrm>
            <a:off x="1301750" y="260905"/>
            <a:ext cx="8550910" cy="5192475"/>
          </a:xfrm>
          <a:prstGeom prst="rect">
            <a:avLst/>
          </a:prstGeom>
        </p:spPr>
      </p:pic>
    </p:spTree>
    <p:extLst>
      <p:ext uri="{BB962C8B-B14F-4D97-AF65-F5344CB8AC3E}">
        <p14:creationId xmlns:p14="http://schemas.microsoft.com/office/powerpoint/2010/main" val="3172187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63E274E-24AE-D54F-A78A-07D3EEE9B42E}"/>
              </a:ext>
            </a:extLst>
          </p:cNvPr>
          <p:cNvSpPr/>
          <p:nvPr/>
        </p:nvSpPr>
        <p:spPr>
          <a:xfrm>
            <a:off x="432390" y="496818"/>
            <a:ext cx="11759610" cy="892552"/>
          </a:xfrm>
          <a:prstGeom prst="rect">
            <a:avLst/>
          </a:prstGeom>
        </p:spPr>
        <p:txBody>
          <a:bodyPr wrap="square">
            <a:spAutoFit/>
          </a:bodyPr>
          <a:lstStyle/>
          <a:p>
            <a:pPr marL="342900" indent="-342900">
              <a:buFont typeface="Arial" panose="020B0604020202020204" pitchFamily="34" charset="0"/>
              <a:buChar char="•"/>
            </a:pPr>
            <a:r>
              <a:rPr lang="en-US" sz="2600" dirty="0"/>
              <a:t>Complex systems need to perform multiple tasks </a:t>
            </a:r>
          </a:p>
          <a:p>
            <a:pPr marL="342900" indent="-342900">
              <a:buFont typeface="Arial" panose="020B0604020202020204" pitchFamily="34" charset="0"/>
              <a:buChar char="•"/>
            </a:pPr>
            <a:r>
              <a:rPr lang="en-US" sz="2600" dirty="0"/>
              <a:t>No system can be optimized for all tasks at the same time, leading  to trade-offs. </a:t>
            </a:r>
          </a:p>
        </p:txBody>
      </p:sp>
      <p:sp>
        <p:nvSpPr>
          <p:cNvPr id="13" name="TextBox 12">
            <a:extLst>
              <a:ext uri="{FF2B5EF4-FFF2-40B4-BE49-F238E27FC236}">
                <a16:creationId xmlns:a16="http://schemas.microsoft.com/office/drawing/2014/main" id="{BDD81E55-5348-4446-B8DA-7CA49C4BD6FF}"/>
              </a:ext>
            </a:extLst>
          </p:cNvPr>
          <p:cNvSpPr txBox="1"/>
          <p:nvPr/>
        </p:nvSpPr>
        <p:spPr>
          <a:xfrm>
            <a:off x="2177144" y="5639745"/>
            <a:ext cx="8801256" cy="461665"/>
          </a:xfrm>
          <a:prstGeom prst="rect">
            <a:avLst/>
          </a:prstGeom>
          <a:noFill/>
        </p:spPr>
        <p:txBody>
          <a:bodyPr wrap="none" rtlCol="0">
            <a:spAutoFit/>
          </a:bodyPr>
          <a:lstStyle/>
          <a:p>
            <a:r>
              <a:rPr lang="en-US" sz="2400" b="1" dirty="0">
                <a:solidFill>
                  <a:srgbClr val="C00000"/>
                </a:solidFill>
              </a:rPr>
              <a:t>Problem</a:t>
            </a:r>
            <a:r>
              <a:rPr lang="en-US" sz="2400" dirty="0">
                <a:solidFill>
                  <a:srgbClr val="C00000"/>
                </a:solidFill>
              </a:rPr>
              <a:t>: identifying clusters and the effective number of dimensions</a:t>
            </a:r>
          </a:p>
        </p:txBody>
      </p:sp>
      <p:pic>
        <p:nvPicPr>
          <p:cNvPr id="2" name="Picture 1">
            <a:extLst>
              <a:ext uri="{FF2B5EF4-FFF2-40B4-BE49-F238E27FC236}">
                <a16:creationId xmlns:a16="http://schemas.microsoft.com/office/drawing/2014/main" id="{4CED3FE3-AC0B-BA43-A48B-AC707857BA42}"/>
              </a:ext>
            </a:extLst>
          </p:cNvPr>
          <p:cNvPicPr>
            <a:picLocks noChangeAspect="1"/>
          </p:cNvPicPr>
          <p:nvPr/>
        </p:nvPicPr>
        <p:blipFill>
          <a:blip r:embed="rId3"/>
          <a:stretch>
            <a:fillRect/>
          </a:stretch>
        </p:blipFill>
        <p:spPr>
          <a:xfrm>
            <a:off x="690768" y="1641282"/>
            <a:ext cx="3771693" cy="3746549"/>
          </a:xfrm>
          <a:prstGeom prst="rect">
            <a:avLst/>
          </a:prstGeom>
        </p:spPr>
      </p:pic>
      <p:pic>
        <p:nvPicPr>
          <p:cNvPr id="3" name="Picture 2">
            <a:extLst>
              <a:ext uri="{FF2B5EF4-FFF2-40B4-BE49-F238E27FC236}">
                <a16:creationId xmlns:a16="http://schemas.microsoft.com/office/drawing/2014/main" id="{BA3E9285-6E85-8544-9999-10EA5C9A58BB}"/>
              </a:ext>
            </a:extLst>
          </p:cNvPr>
          <p:cNvPicPr>
            <a:picLocks noChangeAspect="1"/>
          </p:cNvPicPr>
          <p:nvPr/>
        </p:nvPicPr>
        <p:blipFill>
          <a:blip r:embed="rId4"/>
          <a:stretch>
            <a:fillRect/>
          </a:stretch>
        </p:blipFill>
        <p:spPr>
          <a:xfrm>
            <a:off x="4462460" y="1860825"/>
            <a:ext cx="6797797" cy="3068983"/>
          </a:xfrm>
          <a:prstGeom prst="rect">
            <a:avLst/>
          </a:prstGeom>
        </p:spPr>
      </p:pic>
    </p:spTree>
    <p:extLst>
      <p:ext uri="{BB962C8B-B14F-4D97-AF65-F5344CB8AC3E}">
        <p14:creationId xmlns:p14="http://schemas.microsoft.com/office/powerpoint/2010/main" val="1354440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63E274E-24AE-D54F-A78A-07D3EEE9B42E}"/>
              </a:ext>
            </a:extLst>
          </p:cNvPr>
          <p:cNvSpPr/>
          <p:nvPr/>
        </p:nvSpPr>
        <p:spPr>
          <a:xfrm>
            <a:off x="432390" y="496818"/>
            <a:ext cx="11759610" cy="892552"/>
          </a:xfrm>
          <a:prstGeom prst="rect">
            <a:avLst/>
          </a:prstGeom>
        </p:spPr>
        <p:txBody>
          <a:bodyPr wrap="square">
            <a:spAutoFit/>
          </a:bodyPr>
          <a:lstStyle/>
          <a:p>
            <a:pPr marL="342900" indent="-342900">
              <a:buFont typeface="Arial" panose="020B0604020202020204" pitchFamily="34" charset="0"/>
              <a:buChar char="•"/>
            </a:pPr>
            <a:r>
              <a:rPr lang="en-US" sz="2600" dirty="0"/>
              <a:t>Complex systems need to perform multiple tasks </a:t>
            </a:r>
          </a:p>
          <a:p>
            <a:pPr marL="342900" indent="-342900">
              <a:buFont typeface="Arial" panose="020B0604020202020204" pitchFamily="34" charset="0"/>
              <a:buChar char="•"/>
            </a:pPr>
            <a:r>
              <a:rPr lang="en-US" sz="2600" dirty="0"/>
              <a:t>No system can be optimized for all tasks at the same time, leading  to trade-offs. </a:t>
            </a:r>
          </a:p>
        </p:txBody>
      </p:sp>
      <p:sp>
        <p:nvSpPr>
          <p:cNvPr id="8" name="Rectangle 7">
            <a:extLst>
              <a:ext uri="{FF2B5EF4-FFF2-40B4-BE49-F238E27FC236}">
                <a16:creationId xmlns:a16="http://schemas.microsoft.com/office/drawing/2014/main" id="{91E753B6-8712-AD4A-91D2-0B33E7294D7F}"/>
              </a:ext>
            </a:extLst>
          </p:cNvPr>
          <p:cNvSpPr/>
          <p:nvPr/>
        </p:nvSpPr>
        <p:spPr>
          <a:xfrm>
            <a:off x="602512" y="2020762"/>
            <a:ext cx="5054009" cy="2677656"/>
          </a:xfrm>
          <a:prstGeom prst="rect">
            <a:avLst/>
          </a:prstGeom>
        </p:spPr>
        <p:txBody>
          <a:bodyPr wrap="square">
            <a:spAutoFit/>
          </a:bodyPr>
          <a:lstStyle/>
          <a:p>
            <a:r>
              <a:rPr lang="en-US" sz="2400" dirty="0"/>
              <a:t>Finding</a:t>
            </a:r>
            <a:r>
              <a:rPr lang="he-IL" sz="2400" dirty="0"/>
              <a:t> </a:t>
            </a:r>
            <a:r>
              <a:rPr lang="en-US" sz="2400" dirty="0"/>
              <a:t>the effective number of dimensions of such systems can be thought of as finding the number of tasks that need to be performed by the system and the range of phenotypes that reflect the best compromises for those tasks </a:t>
            </a:r>
          </a:p>
        </p:txBody>
      </p:sp>
      <p:sp>
        <p:nvSpPr>
          <p:cNvPr id="9" name="TextBox 8">
            <a:extLst>
              <a:ext uri="{FF2B5EF4-FFF2-40B4-BE49-F238E27FC236}">
                <a16:creationId xmlns:a16="http://schemas.microsoft.com/office/drawing/2014/main" id="{0DFCF27B-CFFE-8B4D-8B8C-862A34745A29}"/>
              </a:ext>
            </a:extLst>
          </p:cNvPr>
          <p:cNvSpPr txBox="1"/>
          <p:nvPr/>
        </p:nvSpPr>
        <p:spPr>
          <a:xfrm>
            <a:off x="602512" y="4868145"/>
            <a:ext cx="5054009" cy="1200329"/>
          </a:xfrm>
          <a:prstGeom prst="rect">
            <a:avLst/>
          </a:prstGeom>
          <a:noFill/>
        </p:spPr>
        <p:txBody>
          <a:bodyPr wrap="square" rtlCol="0">
            <a:spAutoFit/>
          </a:bodyPr>
          <a:lstStyle/>
          <a:p>
            <a:r>
              <a:rPr lang="en-US" sz="2400" dirty="0">
                <a:solidFill>
                  <a:schemeClr val="accent1">
                    <a:lumMod val="75000"/>
                  </a:schemeClr>
                </a:solidFill>
              </a:rPr>
              <a:t>Applying the Pareto front concept/algorithm from engineering and economics to find this set of tasks</a:t>
            </a:r>
          </a:p>
        </p:txBody>
      </p:sp>
      <p:pic>
        <p:nvPicPr>
          <p:cNvPr id="11" name="Picture 10">
            <a:extLst>
              <a:ext uri="{FF2B5EF4-FFF2-40B4-BE49-F238E27FC236}">
                <a16:creationId xmlns:a16="http://schemas.microsoft.com/office/drawing/2014/main" id="{F5025161-A64A-BF4A-8FBD-60A6449C2BD7}"/>
              </a:ext>
            </a:extLst>
          </p:cNvPr>
          <p:cNvPicPr>
            <a:picLocks noChangeAspect="1"/>
          </p:cNvPicPr>
          <p:nvPr/>
        </p:nvPicPr>
        <p:blipFill>
          <a:blip r:embed="rId3"/>
          <a:stretch>
            <a:fillRect/>
          </a:stretch>
        </p:blipFill>
        <p:spPr>
          <a:xfrm>
            <a:off x="6183086" y="1482485"/>
            <a:ext cx="5817197" cy="4709159"/>
          </a:xfrm>
          <a:prstGeom prst="rect">
            <a:avLst/>
          </a:prstGeom>
        </p:spPr>
      </p:pic>
    </p:spTree>
    <p:extLst>
      <p:ext uri="{BB962C8B-B14F-4D97-AF65-F5344CB8AC3E}">
        <p14:creationId xmlns:p14="http://schemas.microsoft.com/office/powerpoint/2010/main" val="450390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63E274E-24AE-D54F-A78A-07D3EEE9B42E}"/>
              </a:ext>
            </a:extLst>
          </p:cNvPr>
          <p:cNvSpPr/>
          <p:nvPr/>
        </p:nvSpPr>
        <p:spPr>
          <a:xfrm>
            <a:off x="432390" y="496818"/>
            <a:ext cx="11759610" cy="892552"/>
          </a:xfrm>
          <a:prstGeom prst="rect">
            <a:avLst/>
          </a:prstGeom>
        </p:spPr>
        <p:txBody>
          <a:bodyPr wrap="square">
            <a:spAutoFit/>
          </a:bodyPr>
          <a:lstStyle/>
          <a:p>
            <a:pPr marL="342900" indent="-342900">
              <a:buFont typeface="Arial" panose="020B0604020202020204" pitchFamily="34" charset="0"/>
              <a:buChar char="•"/>
            </a:pPr>
            <a:r>
              <a:rPr lang="en-US" sz="2600" dirty="0"/>
              <a:t>complex systems need to perform multiple tasks </a:t>
            </a:r>
          </a:p>
          <a:p>
            <a:pPr marL="342900" indent="-342900">
              <a:buFont typeface="Arial" panose="020B0604020202020204" pitchFamily="34" charset="0"/>
              <a:buChar char="•"/>
            </a:pPr>
            <a:r>
              <a:rPr lang="en-US" sz="2600" dirty="0"/>
              <a:t>no system can be optimized for all tasks at the same time, leading  to trade-offs. </a:t>
            </a:r>
          </a:p>
        </p:txBody>
      </p:sp>
      <p:sp>
        <p:nvSpPr>
          <p:cNvPr id="2" name="Rectangle 1">
            <a:extLst>
              <a:ext uri="{FF2B5EF4-FFF2-40B4-BE49-F238E27FC236}">
                <a16:creationId xmlns:a16="http://schemas.microsoft.com/office/drawing/2014/main" id="{97FC67F6-689F-EE48-AF8C-4B23C240D618}"/>
              </a:ext>
            </a:extLst>
          </p:cNvPr>
          <p:cNvSpPr/>
          <p:nvPr/>
        </p:nvSpPr>
        <p:spPr>
          <a:xfrm>
            <a:off x="766218" y="1785035"/>
            <a:ext cx="5067653" cy="2339102"/>
          </a:xfrm>
          <a:prstGeom prst="rect">
            <a:avLst/>
          </a:prstGeom>
        </p:spPr>
        <p:txBody>
          <a:bodyPr wrap="square">
            <a:spAutoFit/>
          </a:bodyPr>
          <a:lstStyle/>
          <a:p>
            <a:r>
              <a:rPr lang="en-US" sz="2400" dirty="0"/>
              <a:t>The fitness function is a linear combination of the ability of a given phenotype to perform each task</a:t>
            </a:r>
          </a:p>
          <a:p>
            <a:endParaRPr lang="en-US" sz="2400" dirty="0"/>
          </a:p>
          <a:p>
            <a:r>
              <a:rPr lang="en-US" sz="2400" dirty="0"/>
              <a:t> </a:t>
            </a:r>
            <a:r>
              <a:rPr lang="en-US" sz="3200" i="1" dirty="0"/>
              <a:t>F</a:t>
            </a:r>
            <a:r>
              <a:rPr lang="en-US" sz="3200" dirty="0"/>
              <a:t>(</a:t>
            </a:r>
            <a:r>
              <a:rPr lang="en-US" sz="3200" i="1" dirty="0"/>
              <a:t>v</a:t>
            </a:r>
            <a:r>
              <a:rPr lang="en-US" sz="3200" dirty="0"/>
              <a:t>) = </a:t>
            </a:r>
            <a:r>
              <a:rPr lang="en-US" sz="3200" i="1" dirty="0" err="1"/>
              <a:t>f</a:t>
            </a:r>
            <a:r>
              <a:rPr lang="en-US" sz="3200" i="1" baseline="-25000" dirty="0" err="1"/>
              <a:t>h</a:t>
            </a:r>
            <a:r>
              <a:rPr lang="en-US" sz="3200" dirty="0"/>
              <a:t>(</a:t>
            </a:r>
            <a:r>
              <a:rPr lang="en-US" sz="3200" i="1" dirty="0"/>
              <a:t>p</a:t>
            </a:r>
            <a:r>
              <a:rPr lang="en-US" sz="3200" baseline="-25000" dirty="0"/>
              <a:t>1</a:t>
            </a:r>
            <a:r>
              <a:rPr lang="en-US" sz="3200" dirty="0"/>
              <a:t>(</a:t>
            </a:r>
            <a:r>
              <a:rPr lang="en-US" sz="3200" i="1" dirty="0"/>
              <a:t>v</a:t>
            </a:r>
            <a:r>
              <a:rPr lang="en-US" sz="3200" dirty="0"/>
              <a:t>), </a:t>
            </a:r>
            <a:r>
              <a:rPr lang="en-US" sz="3200" i="1" dirty="0"/>
              <a:t>p</a:t>
            </a:r>
            <a:r>
              <a:rPr lang="en-US" sz="3200" baseline="-25000" dirty="0"/>
              <a:t>2</a:t>
            </a:r>
            <a:r>
              <a:rPr lang="en-US" sz="3200" dirty="0"/>
              <a:t>(</a:t>
            </a:r>
            <a:r>
              <a:rPr lang="en-US" sz="3200" i="1" dirty="0"/>
              <a:t>v</a:t>
            </a:r>
            <a:r>
              <a:rPr lang="en-US" sz="3200" dirty="0"/>
              <a:t>), …, </a:t>
            </a:r>
            <a:r>
              <a:rPr lang="en-US" sz="3200" i="1" dirty="0" err="1"/>
              <a:t>p</a:t>
            </a:r>
            <a:r>
              <a:rPr lang="en-US" sz="3200" i="1" baseline="-25000" dirty="0" err="1"/>
              <a:t>k</a:t>
            </a:r>
            <a:r>
              <a:rPr lang="en-US" sz="3200" dirty="0"/>
              <a:t>(</a:t>
            </a:r>
            <a:r>
              <a:rPr lang="en-US" sz="3200" i="1" dirty="0"/>
              <a:t>v</a:t>
            </a:r>
            <a:r>
              <a:rPr lang="en-US" sz="3200" dirty="0"/>
              <a:t>)) </a:t>
            </a:r>
            <a:r>
              <a:rPr lang="en-US" dirty="0"/>
              <a:t>(Arnold 1983)</a:t>
            </a:r>
          </a:p>
        </p:txBody>
      </p:sp>
      <p:sp>
        <p:nvSpPr>
          <p:cNvPr id="3" name="TextBox 2">
            <a:extLst>
              <a:ext uri="{FF2B5EF4-FFF2-40B4-BE49-F238E27FC236}">
                <a16:creationId xmlns:a16="http://schemas.microsoft.com/office/drawing/2014/main" id="{121074F6-93F1-EB46-80FB-C0B45A89140E}"/>
              </a:ext>
            </a:extLst>
          </p:cNvPr>
          <p:cNvSpPr txBox="1"/>
          <p:nvPr/>
        </p:nvSpPr>
        <p:spPr>
          <a:xfrm>
            <a:off x="766219" y="4252652"/>
            <a:ext cx="5416867" cy="1938992"/>
          </a:xfrm>
          <a:prstGeom prst="rect">
            <a:avLst/>
          </a:prstGeom>
          <a:noFill/>
        </p:spPr>
        <p:txBody>
          <a:bodyPr wrap="square" rtlCol="0">
            <a:spAutoFit/>
          </a:bodyPr>
          <a:lstStyle/>
          <a:p>
            <a:pPr marL="342900" indent="-342900">
              <a:buFont typeface="Arial" panose="020B0604020202020204" pitchFamily="34" charset="0"/>
              <a:buChar char="•"/>
            </a:pPr>
            <a:r>
              <a:rPr lang="en-US" sz="2000" dirty="0"/>
              <a:t>The performance of each task is weighted by how important it is for a particular niche</a:t>
            </a:r>
          </a:p>
          <a:p>
            <a:pPr marL="342900" indent="-342900">
              <a:buFont typeface="Arial" panose="020B0604020202020204" pitchFamily="34" charset="0"/>
              <a:buChar char="•"/>
            </a:pPr>
            <a:r>
              <a:rPr lang="en-US" sz="2000" dirty="0"/>
              <a:t>The Pareto front: the set of best compromises</a:t>
            </a:r>
          </a:p>
          <a:p>
            <a:pPr marL="342900" indent="-342900">
              <a:buFont typeface="Arial" panose="020B0604020202020204" pitchFamily="34" charset="0"/>
              <a:buChar char="•"/>
            </a:pPr>
            <a:r>
              <a:rPr lang="en-US" sz="2000" dirty="0"/>
              <a:t>Niches are points along the Pareto front</a:t>
            </a:r>
          </a:p>
          <a:p>
            <a:pPr marL="342900" indent="-342900">
              <a:buFont typeface="Arial" panose="020B0604020202020204" pitchFamily="34" charset="0"/>
              <a:buChar char="•"/>
            </a:pPr>
            <a:r>
              <a:rPr lang="en-US" sz="2000" dirty="0"/>
              <a:t>Phenotypes off the front are outperformed and eliminated.</a:t>
            </a:r>
          </a:p>
        </p:txBody>
      </p:sp>
      <p:pic>
        <p:nvPicPr>
          <p:cNvPr id="8" name="Picture 7">
            <a:extLst>
              <a:ext uri="{FF2B5EF4-FFF2-40B4-BE49-F238E27FC236}">
                <a16:creationId xmlns:a16="http://schemas.microsoft.com/office/drawing/2014/main" id="{BA0AB473-5450-174F-80F3-589D37665757}"/>
              </a:ext>
            </a:extLst>
          </p:cNvPr>
          <p:cNvPicPr>
            <a:picLocks noChangeAspect="1"/>
          </p:cNvPicPr>
          <p:nvPr/>
        </p:nvPicPr>
        <p:blipFill>
          <a:blip r:embed="rId3"/>
          <a:stretch>
            <a:fillRect/>
          </a:stretch>
        </p:blipFill>
        <p:spPr>
          <a:xfrm>
            <a:off x="6183086" y="1482485"/>
            <a:ext cx="5817197" cy="4709159"/>
          </a:xfrm>
          <a:prstGeom prst="rect">
            <a:avLst/>
          </a:prstGeom>
        </p:spPr>
      </p:pic>
    </p:spTree>
    <p:extLst>
      <p:ext uri="{BB962C8B-B14F-4D97-AF65-F5344CB8AC3E}">
        <p14:creationId xmlns:p14="http://schemas.microsoft.com/office/powerpoint/2010/main" val="1519396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9BB4C02-7B52-C840-913D-7819B7D88372}"/>
              </a:ext>
            </a:extLst>
          </p:cNvPr>
          <p:cNvPicPr>
            <a:picLocks noChangeAspect="1"/>
          </p:cNvPicPr>
          <p:nvPr/>
        </p:nvPicPr>
        <p:blipFill>
          <a:blip r:embed="rId3"/>
          <a:stretch>
            <a:fillRect/>
          </a:stretch>
        </p:blipFill>
        <p:spPr>
          <a:xfrm>
            <a:off x="1391798" y="3060885"/>
            <a:ext cx="8802759" cy="3073589"/>
          </a:xfrm>
          <a:prstGeom prst="rect">
            <a:avLst/>
          </a:prstGeom>
        </p:spPr>
      </p:pic>
      <p:sp>
        <p:nvSpPr>
          <p:cNvPr id="10" name="TextBox 9">
            <a:extLst>
              <a:ext uri="{FF2B5EF4-FFF2-40B4-BE49-F238E27FC236}">
                <a16:creationId xmlns:a16="http://schemas.microsoft.com/office/drawing/2014/main" id="{5B054334-31C2-074E-8D58-D1D7D1E47466}"/>
              </a:ext>
            </a:extLst>
          </p:cNvPr>
          <p:cNvSpPr txBox="1"/>
          <p:nvPr/>
        </p:nvSpPr>
        <p:spPr>
          <a:xfrm>
            <a:off x="966107" y="478970"/>
            <a:ext cx="10597728" cy="1200329"/>
          </a:xfrm>
          <a:prstGeom prst="rect">
            <a:avLst/>
          </a:prstGeom>
          <a:noFill/>
        </p:spPr>
        <p:txBody>
          <a:bodyPr wrap="square" rtlCol="0">
            <a:spAutoFit/>
          </a:bodyPr>
          <a:lstStyle/>
          <a:p>
            <a:r>
              <a:rPr lang="en-US" dirty="0"/>
              <a:t>Assumptions:</a:t>
            </a:r>
          </a:p>
          <a:p>
            <a:pPr marL="285750" indent="-285750">
              <a:buFont typeface="Arial" panose="020B0604020202020204" pitchFamily="34" charset="0"/>
              <a:buChar char="•"/>
            </a:pPr>
            <a:r>
              <a:rPr lang="en-US" dirty="0"/>
              <a:t>For each task there is a single phenotype that maximizes performance for that task, called the archetype</a:t>
            </a:r>
          </a:p>
          <a:p>
            <a:pPr marL="285750" indent="-285750">
              <a:buFont typeface="Arial" panose="020B0604020202020204" pitchFamily="34" charset="0"/>
              <a:buChar char="•"/>
            </a:pPr>
            <a:r>
              <a:rPr lang="en-US" dirty="0"/>
              <a:t>Phenotypes closer to the archetype perform that task better than those further away</a:t>
            </a:r>
          </a:p>
          <a:p>
            <a:pPr marL="285750" indent="-285750">
              <a:buFont typeface="Arial" panose="020B0604020202020204" pitchFamily="34" charset="0"/>
              <a:buChar char="•"/>
            </a:pPr>
            <a:r>
              <a:rPr lang="en-US" dirty="0"/>
              <a:t>All performance functions decay with the same norm from their maxima</a:t>
            </a:r>
          </a:p>
        </p:txBody>
      </p:sp>
      <p:sp>
        <p:nvSpPr>
          <p:cNvPr id="11" name="TextBox 10">
            <a:extLst>
              <a:ext uri="{FF2B5EF4-FFF2-40B4-BE49-F238E27FC236}">
                <a16:creationId xmlns:a16="http://schemas.microsoft.com/office/drawing/2014/main" id="{B8EBEAE8-E1A1-0148-B0B1-B60C8BD66095}"/>
              </a:ext>
            </a:extLst>
          </p:cNvPr>
          <p:cNvSpPr txBox="1"/>
          <p:nvPr/>
        </p:nvSpPr>
        <p:spPr>
          <a:xfrm>
            <a:off x="966107" y="3212485"/>
            <a:ext cx="9944585" cy="830997"/>
          </a:xfrm>
          <a:prstGeom prst="rect">
            <a:avLst/>
          </a:prstGeom>
          <a:solidFill>
            <a:schemeClr val="accent6">
              <a:lumMod val="40000"/>
              <a:lumOff val="60000"/>
            </a:schemeClr>
          </a:solidFill>
        </p:spPr>
        <p:txBody>
          <a:bodyPr wrap="square" rtlCol="0">
            <a:spAutoFit/>
          </a:bodyPr>
          <a:lstStyle/>
          <a:p>
            <a:r>
              <a:rPr lang="en-US" sz="2400" dirty="0"/>
              <a:t>No matter how many traits represent the system, naturally selected phenotypes will fall on a polytope within a low-dimensional space</a:t>
            </a:r>
          </a:p>
        </p:txBody>
      </p:sp>
      <p:sp>
        <p:nvSpPr>
          <p:cNvPr id="13" name="TextBox 12">
            <a:extLst>
              <a:ext uri="{FF2B5EF4-FFF2-40B4-BE49-F238E27FC236}">
                <a16:creationId xmlns:a16="http://schemas.microsoft.com/office/drawing/2014/main" id="{363E7789-19A5-9141-88CD-B2987910C44F}"/>
              </a:ext>
            </a:extLst>
          </p:cNvPr>
          <p:cNvSpPr txBox="1"/>
          <p:nvPr/>
        </p:nvSpPr>
        <p:spPr>
          <a:xfrm>
            <a:off x="945103" y="1769928"/>
            <a:ext cx="9249455" cy="1200329"/>
          </a:xfrm>
          <a:prstGeom prst="rect">
            <a:avLst/>
          </a:prstGeom>
          <a:noFill/>
        </p:spPr>
        <p:txBody>
          <a:bodyPr wrap="none" rtlCol="0">
            <a:spAutoFit/>
          </a:bodyPr>
          <a:lstStyle/>
          <a:p>
            <a:r>
              <a:rPr lang="en-US" dirty="0"/>
              <a:t>Predictions: </a:t>
            </a:r>
          </a:p>
          <a:p>
            <a:pPr marL="285750" indent="-285750">
              <a:buFont typeface="Arial" panose="020B0604020202020204" pitchFamily="34" charset="0"/>
              <a:buChar char="•"/>
            </a:pPr>
            <a:r>
              <a:rPr lang="en-US" dirty="0"/>
              <a:t>The Pareto Front of complex systems is a convex hull (polytope) encompassing the archetypes</a:t>
            </a:r>
          </a:p>
          <a:p>
            <a:pPr marL="285750" indent="-285750">
              <a:buFont typeface="Arial" panose="020B0604020202020204" pitchFamily="34" charset="0"/>
              <a:buChar char="•"/>
            </a:pPr>
            <a:r>
              <a:rPr lang="en-US" dirty="0"/>
              <a:t>Archetypes are the vertices of the polytope</a:t>
            </a:r>
          </a:p>
          <a:p>
            <a:pPr marL="285750" indent="-285750">
              <a:buFont typeface="Arial" panose="020B0604020202020204" pitchFamily="34" charset="0"/>
              <a:buChar char="•"/>
            </a:pPr>
            <a:r>
              <a:rPr lang="en-US" dirty="0"/>
              <a:t>The effective dimensionality of the system is k – 1; where k is number of archetypes</a:t>
            </a:r>
          </a:p>
        </p:txBody>
      </p:sp>
    </p:spTree>
    <p:extLst>
      <p:ext uri="{BB962C8B-B14F-4D97-AF65-F5344CB8AC3E}">
        <p14:creationId xmlns:p14="http://schemas.microsoft.com/office/powerpoint/2010/main" val="1436438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B94DB16-432D-BB4B-9ED0-DA6DC1ACEB2D}"/>
              </a:ext>
            </a:extLst>
          </p:cNvPr>
          <p:cNvSpPr txBox="1"/>
          <p:nvPr/>
        </p:nvSpPr>
        <p:spPr>
          <a:xfrm>
            <a:off x="977646" y="274320"/>
            <a:ext cx="9254265" cy="461665"/>
          </a:xfrm>
          <a:prstGeom prst="rect">
            <a:avLst/>
          </a:prstGeom>
          <a:noFill/>
        </p:spPr>
        <p:txBody>
          <a:bodyPr wrap="none" rtlCol="0">
            <a:spAutoFit/>
          </a:bodyPr>
          <a:lstStyle/>
          <a:p>
            <a:r>
              <a:rPr lang="en-US" sz="2400" b="1" dirty="0"/>
              <a:t>Example: Single-cell gene expression data from human colon crypt cells</a:t>
            </a:r>
          </a:p>
        </p:txBody>
      </p:sp>
      <p:sp>
        <p:nvSpPr>
          <p:cNvPr id="9" name="TextBox 8">
            <a:extLst>
              <a:ext uri="{FF2B5EF4-FFF2-40B4-BE49-F238E27FC236}">
                <a16:creationId xmlns:a16="http://schemas.microsoft.com/office/drawing/2014/main" id="{FB6FA522-7930-694E-AB61-19439F421B84}"/>
              </a:ext>
            </a:extLst>
          </p:cNvPr>
          <p:cNvSpPr txBox="1"/>
          <p:nvPr/>
        </p:nvSpPr>
        <p:spPr>
          <a:xfrm>
            <a:off x="678094" y="4744615"/>
            <a:ext cx="3145536" cy="646331"/>
          </a:xfrm>
          <a:prstGeom prst="rect">
            <a:avLst/>
          </a:prstGeom>
          <a:noFill/>
        </p:spPr>
        <p:txBody>
          <a:bodyPr wrap="square" rtlCol="0">
            <a:spAutoFit/>
          </a:bodyPr>
          <a:lstStyle/>
          <a:p>
            <a:pPr algn="ctr"/>
            <a:r>
              <a:rPr lang="en-US" dirty="0"/>
              <a:t>Four vertices (Tetrahedron) explains 45% of the variance</a:t>
            </a:r>
          </a:p>
        </p:txBody>
      </p:sp>
      <p:sp>
        <p:nvSpPr>
          <p:cNvPr id="10" name="TextBox 9">
            <a:extLst>
              <a:ext uri="{FF2B5EF4-FFF2-40B4-BE49-F238E27FC236}">
                <a16:creationId xmlns:a16="http://schemas.microsoft.com/office/drawing/2014/main" id="{0F223CF2-2BFF-5B44-8B16-30EFC1A696A8}"/>
              </a:ext>
            </a:extLst>
          </p:cNvPr>
          <p:cNvSpPr txBox="1"/>
          <p:nvPr/>
        </p:nvSpPr>
        <p:spPr>
          <a:xfrm>
            <a:off x="4700016" y="4728025"/>
            <a:ext cx="3085168" cy="646331"/>
          </a:xfrm>
          <a:prstGeom prst="rect">
            <a:avLst/>
          </a:prstGeom>
          <a:noFill/>
        </p:spPr>
        <p:txBody>
          <a:bodyPr wrap="square" rtlCol="0">
            <a:spAutoFit/>
          </a:bodyPr>
          <a:lstStyle/>
          <a:p>
            <a:pPr algn="ctr"/>
            <a:r>
              <a:rPr lang="en-US" dirty="0"/>
              <a:t>Three PC’s explain 95% of the variance</a:t>
            </a:r>
          </a:p>
        </p:txBody>
      </p:sp>
      <p:sp>
        <p:nvSpPr>
          <p:cNvPr id="11" name="TextBox 10">
            <a:extLst>
              <a:ext uri="{FF2B5EF4-FFF2-40B4-BE49-F238E27FC236}">
                <a16:creationId xmlns:a16="http://schemas.microsoft.com/office/drawing/2014/main" id="{E0D7D949-89E2-B541-8A99-0EB52A346627}"/>
              </a:ext>
            </a:extLst>
          </p:cNvPr>
          <p:cNvSpPr txBox="1"/>
          <p:nvPr/>
        </p:nvSpPr>
        <p:spPr>
          <a:xfrm>
            <a:off x="1755648" y="4279392"/>
            <a:ext cx="643125" cy="369332"/>
          </a:xfrm>
          <a:prstGeom prst="rect">
            <a:avLst/>
          </a:prstGeom>
          <a:noFill/>
        </p:spPr>
        <p:txBody>
          <a:bodyPr wrap="none" rtlCol="0">
            <a:spAutoFit/>
          </a:bodyPr>
          <a:lstStyle/>
          <a:p>
            <a:r>
              <a:rPr lang="en-US" dirty="0"/>
              <a:t>K = 4</a:t>
            </a:r>
          </a:p>
        </p:txBody>
      </p:sp>
      <p:sp>
        <p:nvSpPr>
          <p:cNvPr id="12" name="TextBox 11">
            <a:extLst>
              <a:ext uri="{FF2B5EF4-FFF2-40B4-BE49-F238E27FC236}">
                <a16:creationId xmlns:a16="http://schemas.microsoft.com/office/drawing/2014/main" id="{0694C038-15C5-D448-8994-F1968D053C7C}"/>
              </a:ext>
            </a:extLst>
          </p:cNvPr>
          <p:cNvSpPr txBox="1"/>
          <p:nvPr/>
        </p:nvSpPr>
        <p:spPr>
          <a:xfrm>
            <a:off x="5604778" y="4303829"/>
            <a:ext cx="1190711" cy="369332"/>
          </a:xfrm>
          <a:prstGeom prst="rect">
            <a:avLst/>
          </a:prstGeom>
          <a:noFill/>
        </p:spPr>
        <p:txBody>
          <a:bodyPr wrap="none" rtlCol="0">
            <a:spAutoFit/>
          </a:bodyPr>
          <a:lstStyle/>
          <a:p>
            <a:r>
              <a:rPr lang="en-US" dirty="0"/>
              <a:t>D = K-1 = 3</a:t>
            </a:r>
          </a:p>
        </p:txBody>
      </p:sp>
      <p:sp>
        <p:nvSpPr>
          <p:cNvPr id="13" name="TextBox 12">
            <a:extLst>
              <a:ext uri="{FF2B5EF4-FFF2-40B4-BE49-F238E27FC236}">
                <a16:creationId xmlns:a16="http://schemas.microsoft.com/office/drawing/2014/main" id="{73409941-5164-BD47-B21C-912C6C9AFB87}"/>
              </a:ext>
            </a:extLst>
          </p:cNvPr>
          <p:cNvSpPr txBox="1"/>
          <p:nvPr/>
        </p:nvSpPr>
        <p:spPr>
          <a:xfrm>
            <a:off x="8399109" y="4676733"/>
            <a:ext cx="2775214" cy="646331"/>
          </a:xfrm>
          <a:prstGeom prst="rect">
            <a:avLst/>
          </a:prstGeom>
          <a:noFill/>
        </p:spPr>
        <p:txBody>
          <a:bodyPr wrap="square" rtlCol="0">
            <a:spAutoFit/>
          </a:bodyPr>
          <a:lstStyle/>
          <a:p>
            <a:pPr algn="ctr"/>
            <a:r>
              <a:rPr lang="en-US" dirty="0"/>
              <a:t>Distributed </a:t>
            </a:r>
            <a:r>
              <a:rPr lang="en-US" dirty="0" err="1"/>
              <a:t>kinda</a:t>
            </a:r>
            <a:r>
              <a:rPr lang="en-US" dirty="0"/>
              <a:t> sort of like a tetrahedron </a:t>
            </a:r>
          </a:p>
        </p:txBody>
      </p:sp>
      <p:pic>
        <p:nvPicPr>
          <p:cNvPr id="5" name="Picture 4">
            <a:extLst>
              <a:ext uri="{FF2B5EF4-FFF2-40B4-BE49-F238E27FC236}">
                <a16:creationId xmlns:a16="http://schemas.microsoft.com/office/drawing/2014/main" id="{5FC95571-11E4-A649-9ED7-DD22DDBE1532}"/>
              </a:ext>
            </a:extLst>
          </p:cNvPr>
          <p:cNvPicPr>
            <a:picLocks noChangeAspect="1"/>
          </p:cNvPicPr>
          <p:nvPr/>
        </p:nvPicPr>
        <p:blipFill>
          <a:blip r:embed="rId3"/>
          <a:stretch>
            <a:fillRect/>
          </a:stretch>
        </p:blipFill>
        <p:spPr>
          <a:xfrm>
            <a:off x="7933690" y="1593858"/>
            <a:ext cx="4279900" cy="2870200"/>
          </a:xfrm>
          <a:prstGeom prst="rect">
            <a:avLst/>
          </a:prstGeom>
        </p:spPr>
      </p:pic>
      <p:pic>
        <p:nvPicPr>
          <p:cNvPr id="6" name="Picture 5">
            <a:extLst>
              <a:ext uri="{FF2B5EF4-FFF2-40B4-BE49-F238E27FC236}">
                <a16:creationId xmlns:a16="http://schemas.microsoft.com/office/drawing/2014/main" id="{A265DFEC-534E-034A-9CAB-13E8FBFC1B3B}"/>
              </a:ext>
            </a:extLst>
          </p:cNvPr>
          <p:cNvPicPr>
            <a:picLocks noChangeAspect="1"/>
          </p:cNvPicPr>
          <p:nvPr/>
        </p:nvPicPr>
        <p:blipFill>
          <a:blip r:embed="rId4"/>
          <a:stretch>
            <a:fillRect/>
          </a:stretch>
        </p:blipFill>
        <p:spPr>
          <a:xfrm>
            <a:off x="977645" y="1432199"/>
            <a:ext cx="6649355" cy="2871629"/>
          </a:xfrm>
          <a:prstGeom prst="rect">
            <a:avLst/>
          </a:prstGeom>
        </p:spPr>
      </p:pic>
    </p:spTree>
    <p:extLst>
      <p:ext uri="{BB962C8B-B14F-4D97-AF65-F5344CB8AC3E}">
        <p14:creationId xmlns:p14="http://schemas.microsoft.com/office/powerpoint/2010/main" val="2984857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76B58F5-F7F0-2644-B847-D675C47F2D5A}"/>
              </a:ext>
            </a:extLst>
          </p:cNvPr>
          <p:cNvSpPr txBox="1"/>
          <p:nvPr/>
        </p:nvSpPr>
        <p:spPr>
          <a:xfrm>
            <a:off x="749808" y="731520"/>
            <a:ext cx="2999232" cy="1938992"/>
          </a:xfrm>
          <a:prstGeom prst="rect">
            <a:avLst/>
          </a:prstGeom>
          <a:noFill/>
        </p:spPr>
        <p:txBody>
          <a:bodyPr wrap="square" rtlCol="0">
            <a:spAutoFit/>
          </a:bodyPr>
          <a:lstStyle/>
          <a:p>
            <a:r>
              <a:rPr lang="en-US" sz="2400" dirty="0"/>
              <a:t>Each of the archetypes shows high expression of a set of markers typical of a specific crypt cell type</a:t>
            </a:r>
          </a:p>
        </p:txBody>
      </p:sp>
      <p:pic>
        <p:nvPicPr>
          <p:cNvPr id="4" name="Picture 3">
            <a:extLst>
              <a:ext uri="{FF2B5EF4-FFF2-40B4-BE49-F238E27FC236}">
                <a16:creationId xmlns:a16="http://schemas.microsoft.com/office/drawing/2014/main" id="{9D04294F-58DB-BE4D-9FC0-6863B3456811}"/>
              </a:ext>
            </a:extLst>
          </p:cNvPr>
          <p:cNvPicPr>
            <a:picLocks noChangeAspect="1"/>
          </p:cNvPicPr>
          <p:nvPr/>
        </p:nvPicPr>
        <p:blipFill>
          <a:blip r:embed="rId3"/>
          <a:stretch>
            <a:fillRect/>
          </a:stretch>
        </p:blipFill>
        <p:spPr>
          <a:xfrm>
            <a:off x="4151630" y="0"/>
            <a:ext cx="7565306" cy="6423660"/>
          </a:xfrm>
          <a:prstGeom prst="rect">
            <a:avLst/>
          </a:prstGeom>
        </p:spPr>
      </p:pic>
    </p:spTree>
    <p:extLst>
      <p:ext uri="{BB962C8B-B14F-4D97-AF65-F5344CB8AC3E}">
        <p14:creationId xmlns:p14="http://schemas.microsoft.com/office/powerpoint/2010/main" val="28702653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45EDFE-86D9-1B4E-B0B9-2BC7A4C2D46B}"/>
              </a:ext>
            </a:extLst>
          </p:cNvPr>
          <p:cNvPicPr>
            <a:picLocks noChangeAspect="1"/>
          </p:cNvPicPr>
          <p:nvPr/>
        </p:nvPicPr>
        <p:blipFill>
          <a:blip r:embed="rId3"/>
          <a:stretch>
            <a:fillRect/>
          </a:stretch>
        </p:blipFill>
        <p:spPr>
          <a:xfrm>
            <a:off x="2273766" y="0"/>
            <a:ext cx="7644468" cy="6858000"/>
          </a:xfrm>
          <a:prstGeom prst="rect">
            <a:avLst/>
          </a:prstGeom>
        </p:spPr>
      </p:pic>
    </p:spTree>
    <p:extLst>
      <p:ext uri="{BB962C8B-B14F-4D97-AF65-F5344CB8AC3E}">
        <p14:creationId xmlns:p14="http://schemas.microsoft.com/office/powerpoint/2010/main" val="2276505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77DD6E-DBC3-7241-BBC0-70AB46BBE0E3}"/>
              </a:ext>
            </a:extLst>
          </p:cNvPr>
          <p:cNvSpPr txBox="1"/>
          <p:nvPr/>
        </p:nvSpPr>
        <p:spPr>
          <a:xfrm>
            <a:off x="457201" y="640080"/>
            <a:ext cx="10789919"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The orientation of the archetypes does not generally align with the PC’s, implying that the biological meaning of the archetypes is distinct from that carried by the PCA components. This further supports the importance of using biologically-meaningful methods for reducing dimensionality and finding clusters.</a:t>
            </a:r>
          </a:p>
          <a:p>
            <a:pPr marL="285750" indent="-285750">
              <a:buFont typeface="Arial" panose="020B0604020202020204" pitchFamily="34" charset="0"/>
              <a:buChar char="•"/>
            </a:pPr>
            <a:endParaRPr lang="en-US" sz="2400" dirty="0"/>
          </a:p>
        </p:txBody>
      </p:sp>
      <p:sp>
        <p:nvSpPr>
          <p:cNvPr id="3" name="TextBox 2">
            <a:extLst>
              <a:ext uri="{FF2B5EF4-FFF2-40B4-BE49-F238E27FC236}">
                <a16:creationId xmlns:a16="http://schemas.microsoft.com/office/drawing/2014/main" id="{6ACD90F9-4724-C74A-8E27-2C57AEB2F322}"/>
              </a:ext>
            </a:extLst>
          </p:cNvPr>
          <p:cNvSpPr txBox="1"/>
          <p:nvPr/>
        </p:nvSpPr>
        <p:spPr>
          <a:xfrm>
            <a:off x="457201" y="2377904"/>
            <a:ext cx="9921627" cy="830997"/>
          </a:xfrm>
          <a:prstGeom prst="rect">
            <a:avLst/>
          </a:prstGeom>
          <a:noFill/>
        </p:spPr>
        <p:txBody>
          <a:bodyPr wrap="none" rtlCol="0">
            <a:spAutoFit/>
          </a:bodyPr>
          <a:lstStyle/>
          <a:p>
            <a:pPr marL="285750" indent="-285750">
              <a:buFont typeface="Arial" panose="020B0604020202020204" pitchFamily="34" charset="0"/>
              <a:buChar char="•"/>
            </a:pPr>
            <a:r>
              <a:rPr lang="en-US" sz="2400" dirty="0"/>
              <a:t>Less sensitive to sampling error</a:t>
            </a:r>
          </a:p>
          <a:p>
            <a:pPr marL="285750" indent="-285750">
              <a:buFont typeface="Arial" panose="020B0604020202020204" pitchFamily="34" charset="0"/>
              <a:buChar char="•"/>
            </a:pPr>
            <a:r>
              <a:rPr lang="en-US" sz="2400" dirty="0"/>
              <a:t>Avoids the problem of determining cluster boundaries that are usually fuzzy</a:t>
            </a:r>
          </a:p>
        </p:txBody>
      </p:sp>
      <p:sp>
        <p:nvSpPr>
          <p:cNvPr id="4" name="TextBox 3">
            <a:extLst>
              <a:ext uri="{FF2B5EF4-FFF2-40B4-BE49-F238E27FC236}">
                <a16:creationId xmlns:a16="http://schemas.microsoft.com/office/drawing/2014/main" id="{DC76F212-3887-DE4B-A27B-D74889D19129}"/>
              </a:ext>
            </a:extLst>
          </p:cNvPr>
          <p:cNvSpPr txBox="1"/>
          <p:nvPr/>
        </p:nvSpPr>
        <p:spPr>
          <a:xfrm>
            <a:off x="457201" y="4373796"/>
            <a:ext cx="7177478" cy="461665"/>
          </a:xfrm>
          <a:prstGeom prst="rect">
            <a:avLst/>
          </a:prstGeom>
          <a:noFill/>
        </p:spPr>
        <p:txBody>
          <a:bodyPr wrap="none" rtlCol="0">
            <a:spAutoFit/>
          </a:bodyPr>
          <a:lstStyle/>
          <a:p>
            <a:pPr marL="285750" indent="-285750">
              <a:buFont typeface="Arial" panose="020B0604020202020204" pitchFamily="34" charset="0"/>
              <a:buChar char="•"/>
            </a:pPr>
            <a:r>
              <a:rPr lang="en-US" sz="2400" dirty="0"/>
              <a:t>Reducing dimensionality beforehand is not necessary </a:t>
            </a:r>
          </a:p>
        </p:txBody>
      </p:sp>
      <p:sp>
        <p:nvSpPr>
          <p:cNvPr id="5" name="TextBox 4">
            <a:extLst>
              <a:ext uri="{FF2B5EF4-FFF2-40B4-BE49-F238E27FC236}">
                <a16:creationId xmlns:a16="http://schemas.microsoft.com/office/drawing/2014/main" id="{540CBF69-C7D1-A749-981F-23A5B94D95DD}"/>
              </a:ext>
            </a:extLst>
          </p:cNvPr>
          <p:cNvSpPr txBox="1"/>
          <p:nvPr/>
        </p:nvSpPr>
        <p:spPr>
          <a:xfrm>
            <a:off x="457201" y="3208901"/>
            <a:ext cx="9784079"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Each sample is described by a weighted distance from all archetypes</a:t>
            </a:r>
          </a:p>
          <a:p>
            <a:pPr marL="285750" indent="-285750">
              <a:buFont typeface="Arial" panose="020B0604020202020204" pitchFamily="34" charset="0"/>
              <a:buChar char="•"/>
            </a:pPr>
            <a:r>
              <a:rPr lang="en-US" sz="2400" dirty="0"/>
              <a:t>Calculate the </a:t>
            </a:r>
            <a:r>
              <a:rPr lang="en-US" sz="2400" dirty="0" err="1"/>
              <a:t>clumpiness</a:t>
            </a:r>
            <a:r>
              <a:rPr lang="en-US" sz="2400" dirty="0"/>
              <a:t> of the data by the ratio between observed local density and that expected under a uniform distribution</a:t>
            </a:r>
          </a:p>
        </p:txBody>
      </p:sp>
      <p:sp>
        <p:nvSpPr>
          <p:cNvPr id="6" name="TextBox 5">
            <a:extLst>
              <a:ext uri="{FF2B5EF4-FFF2-40B4-BE49-F238E27FC236}">
                <a16:creationId xmlns:a16="http://schemas.microsoft.com/office/drawing/2014/main" id="{20575E66-0241-6A45-8069-C344C07AB04A}"/>
              </a:ext>
            </a:extLst>
          </p:cNvPr>
          <p:cNvSpPr txBox="1"/>
          <p:nvPr/>
        </p:nvSpPr>
        <p:spPr>
          <a:xfrm>
            <a:off x="457201" y="4817744"/>
            <a:ext cx="10347833" cy="461665"/>
          </a:xfrm>
          <a:prstGeom prst="rect">
            <a:avLst/>
          </a:prstGeom>
          <a:noFill/>
        </p:spPr>
        <p:txBody>
          <a:bodyPr wrap="none" rtlCol="0">
            <a:spAutoFit/>
          </a:bodyPr>
          <a:lstStyle/>
          <a:p>
            <a:pPr marL="285750" indent="-285750">
              <a:buFont typeface="Arial" panose="020B0604020202020204" pitchFamily="34" charset="0"/>
              <a:buChar char="•"/>
            </a:pPr>
            <a:r>
              <a:rPr lang="en-US" sz="2400" dirty="0"/>
              <a:t>Small sets of genes (traits) with small but biologically-relevant effect will be lost</a:t>
            </a:r>
          </a:p>
        </p:txBody>
      </p:sp>
      <p:sp>
        <p:nvSpPr>
          <p:cNvPr id="7" name="TextBox 6">
            <a:extLst>
              <a:ext uri="{FF2B5EF4-FFF2-40B4-BE49-F238E27FC236}">
                <a16:creationId xmlns:a16="http://schemas.microsoft.com/office/drawing/2014/main" id="{4A897323-BB34-8A49-8457-7E98B8EC6B31}"/>
              </a:ext>
            </a:extLst>
          </p:cNvPr>
          <p:cNvSpPr txBox="1"/>
          <p:nvPr/>
        </p:nvSpPr>
        <p:spPr>
          <a:xfrm>
            <a:off x="457201" y="5261692"/>
            <a:ext cx="11155680" cy="830997"/>
          </a:xfrm>
          <a:prstGeom prst="rect">
            <a:avLst/>
          </a:prstGeom>
          <a:noFill/>
        </p:spPr>
        <p:txBody>
          <a:bodyPr wrap="square" rtlCol="0">
            <a:spAutoFit/>
          </a:bodyPr>
          <a:lstStyle/>
          <a:p>
            <a:pPr marL="342900" indent="-342900">
              <a:buFont typeface="Arial" panose="020B0604020202020204" pitchFamily="34" charset="0"/>
              <a:buChar char="•"/>
            </a:pPr>
            <a:r>
              <a:rPr lang="en-US" sz="2400" dirty="0"/>
              <a:t>Five different algorithms for fitting polytopes and determining archetype position, implemented in their </a:t>
            </a:r>
            <a:r>
              <a:rPr lang="en-US" sz="2400" dirty="0" err="1"/>
              <a:t>Matlab</a:t>
            </a:r>
            <a:r>
              <a:rPr lang="en-US" sz="2400" dirty="0"/>
              <a:t> package</a:t>
            </a:r>
          </a:p>
        </p:txBody>
      </p:sp>
    </p:spTree>
    <p:extLst>
      <p:ext uri="{BB962C8B-B14F-4D97-AF65-F5344CB8AC3E}">
        <p14:creationId xmlns:p14="http://schemas.microsoft.com/office/powerpoint/2010/main" val="315533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5858</TotalTime>
  <Words>1950</Words>
  <Application>Microsoft Macintosh PowerPoint</Application>
  <PresentationFormat>Widescreen</PresentationFormat>
  <Paragraphs>113</Paragraphs>
  <Slides>18</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Inferring biological tasks (types) in high-dimensional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Inferring biological tasks (types) in high-dimensional data: The geometry of gene expression space</dc:title>
  <dc:creator>Annat Haber</dc:creator>
  <cp:lastModifiedBy>Annat Haber</cp:lastModifiedBy>
  <cp:revision>55</cp:revision>
  <dcterms:created xsi:type="dcterms:W3CDTF">2019-02-22T14:48:16Z</dcterms:created>
  <dcterms:modified xsi:type="dcterms:W3CDTF">2019-02-26T17:36:16Z</dcterms:modified>
</cp:coreProperties>
</file>

<file path=docProps/thumbnail.jpeg>
</file>